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3" r:id="rId4"/>
  </p:sldMasterIdLst>
  <p:sldIdLst>
    <p:sldId id="257"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5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19" autoAdjust="0"/>
  </p:normalViewPr>
  <p:slideViewPr>
    <p:cSldViewPr snapToGrid="0">
      <p:cViewPr varScale="1">
        <p:scale>
          <a:sx n="72" d="100"/>
          <a:sy n="72" d="100"/>
        </p:scale>
        <p:origin x="61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8"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9/2/2020</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9/2/2020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23329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9/2/2020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510073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9/2/2020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9/2/2020</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9/2/2020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9/2/2020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9/2/2020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9/2/2020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9/2/2020</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9/2/2020</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9/2/2020</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 id="2147483664" r:id="rId10"/>
    <p:sldLayoutId id="2147483666"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bstract image">
            <a:extLst>
              <a:ext uri="{FF2B5EF4-FFF2-40B4-BE49-F238E27FC236}">
                <a16:creationId xmlns:a16="http://schemas.microsoft.com/office/drawing/2014/main" id="{6D3BA21E-E6C8-4E14-8E53-C5DF567E9DF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79" cy="6857990"/>
          </a:xfrm>
          <a:prstGeom prst="rect">
            <a:avLst/>
          </a:prstGeom>
        </p:spPr>
      </p:pic>
      <p:sp>
        <p:nvSpPr>
          <p:cNvPr id="64" name="Rectangle 59">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329"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65" name="Rectangle 61">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272"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1276055" y="2350017"/>
            <a:ext cx="4775075" cy="1630906"/>
          </a:xfrm>
        </p:spPr>
        <p:txBody>
          <a:bodyPr>
            <a:normAutofit fontScale="90000"/>
          </a:bodyPr>
          <a:lstStyle/>
          <a:p>
            <a:r>
              <a:rPr lang="en-US" sz="4400" b="1" dirty="0">
                <a:solidFill>
                  <a:schemeClr val="tx1"/>
                </a:solidFill>
              </a:rPr>
              <a:t>THE HISTORY AND SUCCESS OF “LEVIS”</a:t>
            </a:r>
            <a:br>
              <a:rPr lang="en-US" sz="4400" b="1" dirty="0">
                <a:solidFill>
                  <a:schemeClr val="tx1"/>
                </a:solidFill>
              </a:rPr>
            </a:br>
            <a:r>
              <a:rPr lang="en-US" sz="2200" b="1" dirty="0">
                <a:solidFill>
                  <a:schemeClr val="tx1"/>
                </a:solidFill>
              </a:rPr>
              <a:t>BY</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1276055" y="3990545"/>
            <a:ext cx="4775075" cy="793489"/>
          </a:xfrm>
        </p:spPr>
        <p:txBody>
          <a:bodyPr>
            <a:normAutofit fontScale="92500" lnSpcReduction="20000"/>
          </a:bodyPr>
          <a:lstStyle/>
          <a:p>
            <a:r>
              <a:rPr lang="en-US" b="1" dirty="0">
                <a:solidFill>
                  <a:schemeClr val="tx1"/>
                </a:solidFill>
              </a:rPr>
              <a:t>ABHIMANYU SINGH (11800740)</a:t>
            </a:r>
          </a:p>
          <a:p>
            <a:r>
              <a:rPr lang="en-US" b="1" dirty="0">
                <a:solidFill>
                  <a:schemeClr val="tx1"/>
                </a:solidFill>
              </a:rPr>
              <a:t>A30</a:t>
            </a:r>
          </a:p>
          <a:p>
            <a:r>
              <a:rPr lang="en-US" b="1" dirty="0">
                <a:solidFill>
                  <a:schemeClr val="tx1"/>
                </a:solidFill>
              </a:rPr>
              <a:t>KOE32</a:t>
            </a:r>
          </a:p>
          <a:p>
            <a:endParaRPr lang="en-US" b="1" dirty="0">
              <a:solidFill>
                <a:schemeClr val="tx1"/>
              </a:solidFill>
            </a:endParaRPr>
          </a:p>
        </p:txBody>
      </p:sp>
    </p:spTree>
    <p:extLst>
      <p:ext uri="{BB962C8B-B14F-4D97-AF65-F5344CB8AC3E}">
        <p14:creationId xmlns:p14="http://schemas.microsoft.com/office/powerpoint/2010/main" val="1736693185"/>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E0579D07-0587-4087-A2B4-6B5FC15A6ED7}"/>
              </a:ext>
            </a:extLst>
          </p:cNvPr>
          <p:cNvPicPr>
            <a:picLocks noGrp="1" noChangeAspect="1"/>
          </p:cNvPicPr>
          <p:nvPr>
            <p:ph type="pic" idx="1"/>
          </p:nvPr>
        </p:nvPicPr>
        <p:blipFill>
          <a:blip r:embed="rId2"/>
          <a:srcRect l="9045" r="9045"/>
          <a:stretch>
            <a:fillRect/>
          </a:stretch>
        </p:blipFill>
        <p:spPr/>
      </p:pic>
      <p:sp>
        <p:nvSpPr>
          <p:cNvPr id="3" name="Title 2">
            <a:extLst>
              <a:ext uri="{FF2B5EF4-FFF2-40B4-BE49-F238E27FC236}">
                <a16:creationId xmlns:a16="http://schemas.microsoft.com/office/drawing/2014/main" id="{31028639-8276-441B-A553-942D025C3250}"/>
              </a:ext>
            </a:extLst>
          </p:cNvPr>
          <p:cNvSpPr>
            <a:spLocks noGrp="1"/>
          </p:cNvSpPr>
          <p:nvPr>
            <p:ph type="title"/>
          </p:nvPr>
        </p:nvSpPr>
        <p:spPr>
          <a:xfrm>
            <a:off x="8477250" y="470983"/>
            <a:ext cx="3144774" cy="1645920"/>
          </a:xfrm>
        </p:spPr>
        <p:txBody>
          <a:bodyPr/>
          <a:lstStyle/>
          <a:p>
            <a:pPr algn="ctr"/>
            <a:r>
              <a:rPr lang="en-US" sz="3600" b="1" dirty="0"/>
              <a:t>STORY OF YEAR - 1895</a:t>
            </a:r>
          </a:p>
        </p:txBody>
      </p:sp>
      <p:sp>
        <p:nvSpPr>
          <p:cNvPr id="4" name="Text Placeholder 3">
            <a:extLst>
              <a:ext uri="{FF2B5EF4-FFF2-40B4-BE49-F238E27FC236}">
                <a16:creationId xmlns:a16="http://schemas.microsoft.com/office/drawing/2014/main" id="{705D2268-2C44-4727-9F89-CA3FD39DFF98}"/>
              </a:ext>
            </a:extLst>
          </p:cNvPr>
          <p:cNvSpPr>
            <a:spLocks noGrp="1"/>
          </p:cNvSpPr>
          <p:nvPr>
            <p:ph type="body" sz="half" idx="2"/>
          </p:nvPr>
        </p:nvSpPr>
        <p:spPr/>
        <p:txBody>
          <a:bodyPr>
            <a:normAutofit lnSpcReduction="10000"/>
          </a:bodyPr>
          <a:lstStyle/>
          <a:p>
            <a:pPr marL="342900" indent="-342900" algn="l">
              <a:buFont typeface="Arial" panose="020B0604020202020204" pitchFamily="34" charset="0"/>
              <a:buChar char="•"/>
            </a:pPr>
            <a:r>
              <a:rPr lang="en-US" sz="1900" b="0" i="0" dirty="0">
                <a:solidFill>
                  <a:srgbClr val="333333"/>
                </a:solidFill>
                <a:effectLst/>
                <a:latin typeface="Garamond" panose="02020404030301010803" pitchFamily="18" charset="0"/>
              </a:rPr>
              <a:t>Performance Gear.</a:t>
            </a:r>
          </a:p>
          <a:p>
            <a:pPr marL="342900" indent="-342900" algn="l">
              <a:buFont typeface="Arial" panose="020B0604020202020204" pitchFamily="34" charset="0"/>
              <a:buChar char="•"/>
            </a:pPr>
            <a:r>
              <a:rPr lang="en-US" sz="1900" b="0" i="0" dirty="0">
                <a:solidFill>
                  <a:srgbClr val="333333"/>
                </a:solidFill>
                <a:effectLst/>
                <a:latin typeface="Garamond" panose="02020404030301010803" pitchFamily="18" charset="0"/>
              </a:rPr>
              <a:t>Levi Strauss &amp; Co. introduces its first bicycle pants. </a:t>
            </a:r>
          </a:p>
          <a:p>
            <a:pPr marL="342900" indent="-342900" algn="l">
              <a:buFont typeface="Arial" panose="020B0604020202020204" pitchFamily="34" charset="0"/>
              <a:buChar char="•"/>
            </a:pPr>
            <a:r>
              <a:rPr lang="en-US" sz="1900" b="0" i="0" dirty="0">
                <a:solidFill>
                  <a:srgbClr val="333333"/>
                </a:solidFill>
                <a:effectLst/>
                <a:latin typeface="Garamond" panose="02020404030301010803" pitchFamily="18" charset="0"/>
              </a:rPr>
              <a:t>It only takes another 116 years for us to come out with Levi’s® Commuter, a multi-functional performance product designed for the modern cyclist.</a:t>
            </a:r>
          </a:p>
          <a:p>
            <a:endParaRPr lang="en-US" sz="1900" dirty="0">
              <a:latin typeface="Garamond" panose="02020404030301010803" pitchFamily="18" charset="0"/>
            </a:endParaRPr>
          </a:p>
        </p:txBody>
      </p:sp>
    </p:spTree>
    <p:extLst>
      <p:ext uri="{BB962C8B-B14F-4D97-AF65-F5344CB8AC3E}">
        <p14:creationId xmlns:p14="http://schemas.microsoft.com/office/powerpoint/2010/main" val="3672098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89FB64D0-BF55-47B8-943B-87D58839F1DB}"/>
              </a:ext>
            </a:extLst>
          </p:cNvPr>
          <p:cNvPicPr>
            <a:picLocks noGrp="1" noChangeAspect="1"/>
          </p:cNvPicPr>
          <p:nvPr>
            <p:ph type="pic" idx="1"/>
          </p:nvPr>
        </p:nvPicPr>
        <p:blipFill>
          <a:blip r:embed="rId2"/>
          <a:stretch>
            <a:fillRect/>
          </a:stretch>
        </p:blipFill>
        <p:spPr>
          <a:xfrm>
            <a:off x="1" y="0"/>
            <a:ext cx="8150086" cy="6858000"/>
          </a:xfrm>
          <a:prstGeom prst="rect">
            <a:avLst/>
          </a:prstGeom>
        </p:spPr>
      </p:pic>
      <p:sp>
        <p:nvSpPr>
          <p:cNvPr id="3" name="Title 2">
            <a:extLst>
              <a:ext uri="{FF2B5EF4-FFF2-40B4-BE49-F238E27FC236}">
                <a16:creationId xmlns:a16="http://schemas.microsoft.com/office/drawing/2014/main" id="{6D7E7210-0EB7-462B-AA0C-290176E29070}"/>
              </a:ext>
            </a:extLst>
          </p:cNvPr>
          <p:cNvSpPr>
            <a:spLocks noGrp="1"/>
          </p:cNvSpPr>
          <p:nvPr>
            <p:ph type="title"/>
          </p:nvPr>
        </p:nvSpPr>
        <p:spPr>
          <a:xfrm>
            <a:off x="8477250" y="0"/>
            <a:ext cx="3144774" cy="1626572"/>
          </a:xfrm>
        </p:spPr>
        <p:txBody>
          <a:bodyPr/>
          <a:lstStyle/>
          <a:p>
            <a:pPr algn="ctr"/>
            <a:r>
              <a:rPr lang="en-US" sz="3600" b="1" dirty="0"/>
              <a:t>STORY OF YEAR - 1934</a:t>
            </a:r>
          </a:p>
        </p:txBody>
      </p:sp>
      <p:sp>
        <p:nvSpPr>
          <p:cNvPr id="4" name="Text Placeholder 3">
            <a:extLst>
              <a:ext uri="{FF2B5EF4-FFF2-40B4-BE49-F238E27FC236}">
                <a16:creationId xmlns:a16="http://schemas.microsoft.com/office/drawing/2014/main" id="{7E844CDE-ECA3-41E5-9ECD-F0EF8290B436}"/>
              </a:ext>
            </a:extLst>
          </p:cNvPr>
          <p:cNvSpPr>
            <a:spLocks noGrp="1"/>
          </p:cNvSpPr>
          <p:nvPr>
            <p:ph type="body" sz="half" idx="2"/>
          </p:nvPr>
        </p:nvSpPr>
        <p:spPr>
          <a:xfrm>
            <a:off x="8477250" y="1435144"/>
            <a:ext cx="3144774" cy="3987712"/>
          </a:xfrm>
        </p:spPr>
        <p:txBody>
          <a:bodyPr>
            <a:noAutofit/>
          </a:bodyPr>
          <a:lstStyle/>
          <a:p>
            <a:pPr marL="342900" indent="-342900" algn="l">
              <a:buFont typeface="Arial" panose="020B0604020202020204" pitchFamily="34" charset="0"/>
              <a:buChar char="•"/>
            </a:pPr>
            <a:r>
              <a:rPr lang="en-US" sz="1900" b="0" i="0" dirty="0">
                <a:effectLst/>
                <a:latin typeface="Garamond" panose="02020404030301010803" pitchFamily="18" charset="0"/>
              </a:rPr>
              <a:t>Introducing Lady Levi’s®.</a:t>
            </a:r>
          </a:p>
          <a:p>
            <a:pPr marL="342900" indent="-342900" algn="l">
              <a:buFont typeface="Arial" panose="020B0604020202020204" pitchFamily="34" charset="0"/>
              <a:buChar char="•"/>
            </a:pPr>
            <a:r>
              <a:rPr lang="en-US" sz="1900" b="0" i="0" dirty="0">
                <a:effectLst/>
                <a:latin typeface="Garamond" panose="02020404030301010803" pitchFamily="18" charset="0"/>
              </a:rPr>
              <a:t>Levi Strauss &amp; Co. introduced the first blue jeans for women.</a:t>
            </a:r>
          </a:p>
          <a:p>
            <a:pPr marL="342900" indent="-342900" algn="just">
              <a:buFont typeface="Arial" panose="020B0604020202020204" pitchFamily="34" charset="0"/>
              <a:buChar char="•"/>
            </a:pPr>
            <a:r>
              <a:rPr lang="en-US" sz="1900" b="0" i="0" dirty="0">
                <a:effectLst/>
                <a:latin typeface="Garamond" panose="02020404030301010803" pitchFamily="18" charset="0"/>
              </a:rPr>
              <a:t>They Called Them “Lady Levi’s®”</a:t>
            </a:r>
          </a:p>
          <a:p>
            <a:pPr marL="342900" indent="-342900" algn="l">
              <a:buFont typeface="Arial" panose="020B0604020202020204" pitchFamily="34" charset="0"/>
              <a:buChar char="•"/>
            </a:pPr>
            <a:r>
              <a:rPr lang="en-US" sz="1900" b="0" i="0" dirty="0">
                <a:effectLst/>
                <a:latin typeface="Garamond" panose="02020404030301010803" pitchFamily="18" charset="0"/>
              </a:rPr>
              <a:t>The first jeans for women, Lady Levi’s® are made of pre-shrunk denim and constructed with many of the same features of the men’s 501® jeans. They owe their feminine allure to a fashionably high, nipped in waist.</a:t>
            </a:r>
          </a:p>
          <a:p>
            <a:endParaRPr lang="en-US" sz="1900" dirty="0"/>
          </a:p>
        </p:txBody>
      </p:sp>
    </p:spTree>
    <p:extLst>
      <p:ext uri="{BB962C8B-B14F-4D97-AF65-F5344CB8AC3E}">
        <p14:creationId xmlns:p14="http://schemas.microsoft.com/office/powerpoint/2010/main" val="1053274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C81F89B-1085-4EEF-8E91-C073CA7DF638}"/>
              </a:ext>
            </a:extLst>
          </p:cNvPr>
          <p:cNvPicPr>
            <a:picLocks noGrp="1" noChangeAspect="1"/>
          </p:cNvPicPr>
          <p:nvPr>
            <p:ph sz="half" idx="1"/>
          </p:nvPr>
        </p:nvPicPr>
        <p:blipFill>
          <a:blip r:embed="rId2"/>
          <a:stretch>
            <a:fillRect/>
          </a:stretch>
        </p:blipFill>
        <p:spPr>
          <a:xfrm>
            <a:off x="397828" y="371475"/>
            <a:ext cx="4649469" cy="6081713"/>
          </a:xfrm>
        </p:spPr>
      </p:pic>
      <p:sp>
        <p:nvSpPr>
          <p:cNvPr id="4" name="Content Placeholder 3">
            <a:extLst>
              <a:ext uri="{FF2B5EF4-FFF2-40B4-BE49-F238E27FC236}">
                <a16:creationId xmlns:a16="http://schemas.microsoft.com/office/drawing/2014/main" id="{7DD762E8-C869-489E-A249-9E17B8CC83B7}"/>
              </a:ext>
            </a:extLst>
          </p:cNvPr>
          <p:cNvSpPr>
            <a:spLocks noGrp="1"/>
          </p:cNvSpPr>
          <p:nvPr>
            <p:ph sz="half" idx="2"/>
          </p:nvPr>
        </p:nvSpPr>
        <p:spPr>
          <a:xfrm>
            <a:off x="5054379" y="371061"/>
            <a:ext cx="6746682" cy="6082748"/>
          </a:xfrm>
        </p:spPr>
        <p:txBody>
          <a:bodyPr>
            <a:normAutofit fontScale="92500" lnSpcReduction="20000"/>
          </a:bodyPr>
          <a:lstStyle/>
          <a:p>
            <a:pPr algn="l"/>
            <a:r>
              <a:rPr lang="en-US" sz="2100" b="0" i="0" dirty="0">
                <a:solidFill>
                  <a:srgbClr val="000000"/>
                </a:solidFill>
                <a:effectLst/>
                <a:latin typeface="Garamond" panose="02020404030301010803" pitchFamily="18" charset="0"/>
              </a:rPr>
              <a:t>It may seem like a simple contribution in the larger journey toward gender equality, but Levi’s® truly pushed the envelope when it created the first-ever line of jeans for women back in 1934.</a:t>
            </a:r>
          </a:p>
          <a:p>
            <a:pPr algn="l"/>
            <a:r>
              <a:rPr lang="en-US" sz="2100" b="0" i="0" dirty="0">
                <a:solidFill>
                  <a:srgbClr val="000000"/>
                </a:solidFill>
                <a:effectLst/>
                <a:latin typeface="Garamond" panose="02020404030301010803" pitchFamily="18" charset="0"/>
              </a:rPr>
              <a:t>Western women had been borrowing their husband’s or brother’s Levi’s® 501® jeans for years when </a:t>
            </a:r>
            <a:r>
              <a:rPr lang="en-US" sz="2100" b="0" i="0" dirty="0" err="1">
                <a:solidFill>
                  <a:srgbClr val="000000"/>
                </a:solidFill>
                <a:effectLst/>
                <a:latin typeface="Garamond" panose="02020404030301010803" pitchFamily="18" charset="0"/>
              </a:rPr>
              <a:t>LS&amp;Co</a:t>
            </a:r>
            <a:r>
              <a:rPr lang="en-US" sz="2100" b="0" i="0" dirty="0">
                <a:solidFill>
                  <a:srgbClr val="000000"/>
                </a:solidFill>
                <a:effectLst/>
                <a:latin typeface="Garamond" panose="02020404030301010803" pitchFamily="18" charset="0"/>
              </a:rPr>
              <a:t>. recognized the need for a women’s work pant. While the concept of Lady Levi’s® was born out of need, it was completely cutting-edge when you consider the fact that women’s pants were not accepted as mainstream dress until several decades later.</a:t>
            </a:r>
          </a:p>
          <a:p>
            <a:pPr algn="l"/>
            <a:r>
              <a:rPr lang="en-US" sz="2100" b="0" i="0" dirty="0">
                <a:solidFill>
                  <a:srgbClr val="000000"/>
                </a:solidFill>
                <a:effectLst/>
                <a:latin typeface="Garamond" panose="02020404030301010803" pitchFamily="18" charset="0"/>
              </a:rPr>
              <a:t>“Women wearing pants — especially denim Levi’s® — was considered inappropriate and unacceptable in the 1930s and most of the 1940s with few exceptions,” said </a:t>
            </a:r>
            <a:r>
              <a:rPr lang="en-US" sz="2100" b="0" i="0" dirty="0" err="1">
                <a:solidFill>
                  <a:srgbClr val="000000"/>
                </a:solidFill>
                <a:effectLst/>
                <a:latin typeface="Garamond" panose="02020404030301010803" pitchFamily="18" charset="0"/>
              </a:rPr>
              <a:t>LS&amp;Co</a:t>
            </a:r>
            <a:r>
              <a:rPr lang="en-US" sz="2100" b="0" i="0" dirty="0">
                <a:solidFill>
                  <a:srgbClr val="000000"/>
                </a:solidFill>
                <a:effectLst/>
                <a:latin typeface="Garamond" panose="02020404030301010803" pitchFamily="18" charset="0"/>
              </a:rPr>
              <a:t>. Historian Tracey </a:t>
            </a:r>
            <a:r>
              <a:rPr lang="en-US" sz="2100" b="0" i="0" dirty="0" err="1">
                <a:solidFill>
                  <a:srgbClr val="000000"/>
                </a:solidFill>
                <a:effectLst/>
                <a:latin typeface="Garamond" panose="02020404030301010803" pitchFamily="18" charset="0"/>
              </a:rPr>
              <a:t>Panek</a:t>
            </a:r>
            <a:r>
              <a:rPr lang="en-US" sz="2100" b="0" i="0" dirty="0">
                <a:solidFill>
                  <a:srgbClr val="000000"/>
                </a:solidFill>
                <a:effectLst/>
                <a:latin typeface="Garamond" panose="02020404030301010803" pitchFamily="18" charset="0"/>
              </a:rPr>
              <a:t>. “Independent-minded Western women and others who first donned jeans might even be considered a bit edgy.”</a:t>
            </a:r>
          </a:p>
          <a:p>
            <a:pPr algn="l"/>
            <a:r>
              <a:rPr lang="en-US" sz="2100" b="0" i="0" dirty="0">
                <a:solidFill>
                  <a:srgbClr val="000000"/>
                </a:solidFill>
                <a:effectLst/>
                <a:latin typeface="Garamond" panose="02020404030301010803" pitchFamily="18" charset="0"/>
              </a:rPr>
              <a:t>Known as Lot 701, Lady Levi’s® sent a powerful message early on that Levi Strauss &amp; Co. championed women and their ability to do “men’s work.” Back in the 1930s, women simply did not wear denim in public. Jeans were for men — laborers, specifically — and class and cultural distinctions were extremely rigid at that point in time. </a:t>
            </a:r>
            <a:br>
              <a:rPr lang="en-US" dirty="0"/>
            </a:br>
            <a:endParaRPr lang="en-US" dirty="0"/>
          </a:p>
        </p:txBody>
      </p:sp>
    </p:spTree>
    <p:extLst>
      <p:ext uri="{BB962C8B-B14F-4D97-AF65-F5344CB8AC3E}">
        <p14:creationId xmlns:p14="http://schemas.microsoft.com/office/powerpoint/2010/main" val="266728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E3E2443-6828-4ED6-BC3B-5AFA7C844078}"/>
              </a:ext>
            </a:extLst>
          </p:cNvPr>
          <p:cNvPicPr>
            <a:picLocks noGrp="1" noChangeAspect="1"/>
          </p:cNvPicPr>
          <p:nvPr>
            <p:ph sz="half" idx="1"/>
          </p:nvPr>
        </p:nvPicPr>
        <p:blipFill>
          <a:blip r:embed="rId2"/>
          <a:stretch>
            <a:fillRect/>
          </a:stretch>
        </p:blipFill>
        <p:spPr>
          <a:xfrm>
            <a:off x="404813" y="406842"/>
            <a:ext cx="4373562" cy="6073470"/>
          </a:xfrm>
        </p:spPr>
      </p:pic>
      <p:sp>
        <p:nvSpPr>
          <p:cNvPr id="4" name="Content Placeholder 3">
            <a:extLst>
              <a:ext uri="{FF2B5EF4-FFF2-40B4-BE49-F238E27FC236}">
                <a16:creationId xmlns:a16="http://schemas.microsoft.com/office/drawing/2014/main" id="{6F7A4281-2C5D-4810-88AF-E07522AA3C0A}"/>
              </a:ext>
            </a:extLst>
          </p:cNvPr>
          <p:cNvSpPr>
            <a:spLocks noGrp="1"/>
          </p:cNvSpPr>
          <p:nvPr>
            <p:ph sz="half" idx="2"/>
          </p:nvPr>
        </p:nvSpPr>
        <p:spPr>
          <a:xfrm>
            <a:off x="4778733" y="406841"/>
            <a:ext cx="7009075" cy="6073471"/>
          </a:xfrm>
        </p:spPr>
        <p:txBody>
          <a:bodyPr/>
          <a:lstStyle/>
          <a:p>
            <a:r>
              <a:rPr lang="en-US" sz="1900" b="0" i="0" dirty="0">
                <a:effectLst/>
                <a:latin typeface="Garamond" panose="02020404030301010803" pitchFamily="18" charset="0"/>
              </a:rPr>
              <a:t>Not only that, Lady Levi’s® jeans had a </a:t>
            </a:r>
            <a:r>
              <a:rPr lang="en-US" sz="1900" b="0" i="1" dirty="0">
                <a:effectLst/>
                <a:latin typeface="Garamond" panose="02020404030301010803" pitchFamily="18" charset="0"/>
              </a:rPr>
              <a:t>button fly</a:t>
            </a:r>
            <a:r>
              <a:rPr lang="en-US" sz="1900" b="0" i="0" dirty="0">
                <a:effectLst/>
                <a:latin typeface="Garamond" panose="02020404030301010803" pitchFamily="18" charset="0"/>
              </a:rPr>
              <a:t>. This was truly subversive; even pants with a front zipper were considered a little daring, but to wear button-fly pants was a way of taking a step away from conformity.</a:t>
            </a:r>
          </a:p>
          <a:p>
            <a:pPr algn="l"/>
            <a:r>
              <a:rPr lang="en-US" sz="1900" b="0" i="0" u="none" strike="noStrike" dirty="0">
                <a:effectLst/>
                <a:latin typeface="Garamond" panose="02020404030301010803" pitchFamily="18" charset="0"/>
              </a:rPr>
              <a:t>Lady Levi’s® became wildly popular </a:t>
            </a:r>
            <a:r>
              <a:rPr lang="en-US" sz="1900" b="0" i="0" dirty="0">
                <a:effectLst/>
                <a:latin typeface="Garamond" panose="02020404030301010803" pitchFamily="18" charset="0"/>
              </a:rPr>
              <a:t>during the heyday of dude ranches. While most ranches were in the West, jeans were sold as far away as New York so visitors could outfit themselves before they arrived at the ranch. But make no mistake, the jeans were more than a fashion statement — they were a political one as well.</a:t>
            </a:r>
          </a:p>
          <a:p>
            <a:pPr algn="l"/>
            <a:r>
              <a:rPr lang="en-US" sz="1900" b="0" i="0" dirty="0">
                <a:effectLst/>
                <a:latin typeface="Garamond" panose="02020404030301010803" pitchFamily="18" charset="0"/>
              </a:rPr>
              <a:t>As we commemorate </a:t>
            </a:r>
            <a:r>
              <a:rPr lang="en-US" sz="1900" b="0" i="0" u="none" strike="noStrike" dirty="0">
                <a:effectLst/>
                <a:latin typeface="Garamond" panose="02020404030301010803" pitchFamily="18" charset="0"/>
              </a:rPr>
              <a:t>International Women’s Day</a:t>
            </a:r>
            <a:r>
              <a:rPr lang="en-US" sz="1900" b="0" i="0" dirty="0">
                <a:effectLst/>
                <a:latin typeface="Garamond" panose="02020404030301010803" pitchFamily="18" charset="0"/>
              </a:rPr>
              <a:t> today — aimed at celebrating the social, economic, cultural and political achievements of women — we’re also giving back by offering a 2-for-1 match for any </a:t>
            </a:r>
            <a:r>
              <a:rPr lang="en-US" sz="1900" b="0" i="0" dirty="0" err="1">
                <a:effectLst/>
                <a:latin typeface="Garamond" panose="02020404030301010803" pitchFamily="18" charset="0"/>
              </a:rPr>
              <a:t>LS&amp;Co</a:t>
            </a:r>
            <a:r>
              <a:rPr lang="en-US" sz="1900" b="0" i="0" dirty="0">
                <a:effectLst/>
                <a:latin typeface="Garamond" panose="02020404030301010803" pitchFamily="18" charset="0"/>
              </a:rPr>
              <a:t>. employee who donates to an organization focused on women’s health and equality through the end of March. We laud the role Levi’s® played in giving women the ability to physically express themselves as they saw (comfortably) fit.</a:t>
            </a:r>
          </a:p>
          <a:p>
            <a:endParaRPr lang="en-US" sz="1800" b="0" i="0" dirty="0">
              <a:solidFill>
                <a:srgbClr val="000000"/>
              </a:solidFill>
              <a:effectLst/>
              <a:latin typeface="Garamond" panose="02020404030301010803" pitchFamily="18" charset="0"/>
            </a:endParaRPr>
          </a:p>
          <a:p>
            <a:endParaRPr lang="en-US" dirty="0"/>
          </a:p>
        </p:txBody>
      </p:sp>
    </p:spTree>
    <p:extLst>
      <p:ext uri="{BB962C8B-B14F-4D97-AF65-F5344CB8AC3E}">
        <p14:creationId xmlns:p14="http://schemas.microsoft.com/office/powerpoint/2010/main" val="3282508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3A3156A5-745C-4FF8-94F4-BB6BE7AFBA07}"/>
              </a:ext>
            </a:extLst>
          </p:cNvPr>
          <p:cNvPicPr>
            <a:picLocks noGrp="1" noChangeAspect="1"/>
          </p:cNvPicPr>
          <p:nvPr>
            <p:ph type="pic" idx="1"/>
          </p:nvPr>
        </p:nvPicPr>
        <p:blipFill>
          <a:blip r:embed="rId2"/>
          <a:srcRect t="2321" b="2321"/>
          <a:stretch>
            <a:fillRect/>
          </a:stretch>
        </p:blipFill>
        <p:spPr/>
      </p:pic>
      <p:sp>
        <p:nvSpPr>
          <p:cNvPr id="3" name="Title 2">
            <a:extLst>
              <a:ext uri="{FF2B5EF4-FFF2-40B4-BE49-F238E27FC236}">
                <a16:creationId xmlns:a16="http://schemas.microsoft.com/office/drawing/2014/main" id="{3E9F4F66-AEC3-4079-B4A6-9693631B6418}"/>
              </a:ext>
            </a:extLst>
          </p:cNvPr>
          <p:cNvSpPr>
            <a:spLocks noGrp="1"/>
          </p:cNvSpPr>
          <p:nvPr>
            <p:ph type="title"/>
          </p:nvPr>
        </p:nvSpPr>
        <p:spPr/>
        <p:txBody>
          <a:bodyPr/>
          <a:lstStyle/>
          <a:p>
            <a:pPr algn="ctr"/>
            <a:r>
              <a:rPr lang="en-US" sz="3600" b="1" dirty="0"/>
              <a:t>STORY OF YEAR - 1936</a:t>
            </a:r>
            <a:endParaRPr lang="en-US" sz="3600" dirty="0"/>
          </a:p>
        </p:txBody>
      </p:sp>
      <p:sp>
        <p:nvSpPr>
          <p:cNvPr id="4" name="Text Placeholder 3">
            <a:extLst>
              <a:ext uri="{FF2B5EF4-FFF2-40B4-BE49-F238E27FC236}">
                <a16:creationId xmlns:a16="http://schemas.microsoft.com/office/drawing/2014/main" id="{02DB091D-F1C6-4F0B-86BC-7C9EF1654576}"/>
              </a:ext>
            </a:extLst>
          </p:cNvPr>
          <p:cNvSpPr>
            <a:spLocks noGrp="1"/>
          </p:cNvSpPr>
          <p:nvPr>
            <p:ph type="body" sz="half" idx="2"/>
          </p:nvPr>
        </p:nvSpPr>
        <p:spPr/>
        <p:txBody>
          <a:bodyPr/>
          <a:lstStyle/>
          <a:p>
            <a:pPr marL="285750" indent="-285750" algn="l">
              <a:buFont typeface="Arial" panose="020B0604020202020204" pitchFamily="34" charset="0"/>
              <a:buChar char="•"/>
            </a:pPr>
            <a:r>
              <a:rPr lang="en-US" sz="1900" b="0" i="0" dirty="0">
                <a:effectLst/>
                <a:latin typeface="Garamond" panose="02020404030301010803" pitchFamily="18" charset="0"/>
              </a:rPr>
              <a:t>The First Use of Red Tab.</a:t>
            </a:r>
          </a:p>
          <a:p>
            <a:pPr marL="285750" indent="-285750" algn="l">
              <a:buFont typeface="Arial" panose="020B0604020202020204" pitchFamily="34" charset="0"/>
              <a:buChar char="•"/>
            </a:pPr>
            <a:r>
              <a:rPr lang="en-US" sz="1900" b="0" i="0" dirty="0">
                <a:effectLst/>
                <a:latin typeface="Garamond" panose="02020404030301010803" pitchFamily="18" charset="0"/>
              </a:rPr>
              <a:t>In order to differentiate our products from competitors, the Red Tab is added to the right back pocket of the 501® jean, where it is still placed today.</a:t>
            </a:r>
          </a:p>
          <a:p>
            <a:endParaRPr lang="en-US" dirty="0"/>
          </a:p>
        </p:txBody>
      </p:sp>
    </p:spTree>
    <p:extLst>
      <p:ext uri="{BB962C8B-B14F-4D97-AF65-F5344CB8AC3E}">
        <p14:creationId xmlns:p14="http://schemas.microsoft.com/office/powerpoint/2010/main" val="1627244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669250CF-6D6B-486C-A3BB-039362E38429}"/>
              </a:ext>
            </a:extLst>
          </p:cNvPr>
          <p:cNvPicPr>
            <a:picLocks noGrp="1" noChangeAspect="1"/>
          </p:cNvPicPr>
          <p:nvPr>
            <p:ph type="pic" idx="1"/>
          </p:nvPr>
        </p:nvPicPr>
        <p:blipFill>
          <a:blip r:embed="rId2"/>
          <a:srcRect l="16086" r="16086"/>
          <a:stretch>
            <a:fillRect/>
          </a:stretch>
        </p:blipFill>
        <p:spPr/>
      </p:pic>
      <p:sp>
        <p:nvSpPr>
          <p:cNvPr id="3" name="Title 2">
            <a:extLst>
              <a:ext uri="{FF2B5EF4-FFF2-40B4-BE49-F238E27FC236}">
                <a16:creationId xmlns:a16="http://schemas.microsoft.com/office/drawing/2014/main" id="{B1E4F40F-DA46-4A85-A4B5-6D4714A7ED6A}"/>
              </a:ext>
            </a:extLst>
          </p:cNvPr>
          <p:cNvSpPr>
            <a:spLocks noGrp="1"/>
          </p:cNvSpPr>
          <p:nvPr>
            <p:ph type="title"/>
          </p:nvPr>
        </p:nvSpPr>
        <p:spPr/>
        <p:txBody>
          <a:bodyPr/>
          <a:lstStyle/>
          <a:p>
            <a:pPr algn="ctr"/>
            <a:r>
              <a:rPr lang="en-US" sz="3600" b="1" dirty="0"/>
              <a:t>STORY OF YEAR - 1965</a:t>
            </a:r>
            <a:endParaRPr lang="en-US" sz="3600" dirty="0"/>
          </a:p>
        </p:txBody>
      </p:sp>
      <p:sp>
        <p:nvSpPr>
          <p:cNvPr id="4" name="Text Placeholder 3">
            <a:extLst>
              <a:ext uri="{FF2B5EF4-FFF2-40B4-BE49-F238E27FC236}">
                <a16:creationId xmlns:a16="http://schemas.microsoft.com/office/drawing/2014/main" id="{C93628CA-86D9-4509-B187-D65F34F3372E}"/>
              </a:ext>
            </a:extLst>
          </p:cNvPr>
          <p:cNvSpPr>
            <a:spLocks noGrp="1"/>
          </p:cNvSpPr>
          <p:nvPr>
            <p:ph type="body" sz="half" idx="2"/>
          </p:nvPr>
        </p:nvSpPr>
        <p:spPr/>
        <p:txBody>
          <a:bodyPr/>
          <a:lstStyle/>
          <a:p>
            <a:pPr marL="342900" indent="-342900" algn="l">
              <a:buFont typeface="Arial" panose="020B0604020202020204" pitchFamily="34" charset="0"/>
              <a:buChar char="•"/>
            </a:pPr>
            <a:r>
              <a:rPr lang="en-US" sz="1900" b="0" i="0" dirty="0">
                <a:effectLst/>
                <a:latin typeface="Garamond" panose="02020404030301010803" pitchFamily="18" charset="0"/>
              </a:rPr>
              <a:t>International Division is Formed.</a:t>
            </a:r>
          </a:p>
          <a:p>
            <a:pPr marL="342900" indent="-342900" algn="l">
              <a:buFont typeface="Arial" panose="020B0604020202020204" pitchFamily="34" charset="0"/>
              <a:buChar char="•"/>
            </a:pPr>
            <a:r>
              <a:rPr lang="en-US" sz="1900" b="0" i="0" dirty="0">
                <a:effectLst/>
                <a:latin typeface="Garamond" panose="02020404030301010803" pitchFamily="18" charset="0"/>
              </a:rPr>
              <a:t>By the 1960s, the popularity of jeans, jackets and other Levi’s® products lead the company to set up offices and factories throughout Europe and Asia.</a:t>
            </a:r>
          </a:p>
          <a:p>
            <a:endParaRPr lang="en-US" dirty="0"/>
          </a:p>
        </p:txBody>
      </p:sp>
    </p:spTree>
    <p:extLst>
      <p:ext uri="{BB962C8B-B14F-4D97-AF65-F5344CB8AC3E}">
        <p14:creationId xmlns:p14="http://schemas.microsoft.com/office/powerpoint/2010/main" val="35547491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C657832E-4991-4BF0-B328-19C8E4267209}"/>
              </a:ext>
            </a:extLst>
          </p:cNvPr>
          <p:cNvPicPr>
            <a:picLocks noGrp="1" noChangeAspect="1"/>
          </p:cNvPicPr>
          <p:nvPr>
            <p:ph type="pic" idx="1"/>
          </p:nvPr>
        </p:nvPicPr>
        <p:blipFill>
          <a:blip r:embed="rId2"/>
          <a:srcRect t="2321" b="2321"/>
          <a:stretch>
            <a:fillRect/>
          </a:stretch>
        </p:blipFill>
        <p:spPr/>
      </p:pic>
      <p:sp>
        <p:nvSpPr>
          <p:cNvPr id="3" name="Title 2">
            <a:extLst>
              <a:ext uri="{FF2B5EF4-FFF2-40B4-BE49-F238E27FC236}">
                <a16:creationId xmlns:a16="http://schemas.microsoft.com/office/drawing/2014/main" id="{FAB3CDE2-1037-4728-96A1-30D506B231C8}"/>
              </a:ext>
            </a:extLst>
          </p:cNvPr>
          <p:cNvSpPr>
            <a:spLocks noGrp="1"/>
          </p:cNvSpPr>
          <p:nvPr>
            <p:ph type="title"/>
          </p:nvPr>
        </p:nvSpPr>
        <p:spPr/>
        <p:txBody>
          <a:bodyPr/>
          <a:lstStyle/>
          <a:p>
            <a:pPr algn="ctr"/>
            <a:r>
              <a:rPr lang="en-US" sz="3600" b="1" dirty="0"/>
              <a:t>STORY OF YEAR - 1965</a:t>
            </a:r>
            <a:endParaRPr lang="en-US" sz="3600" dirty="0"/>
          </a:p>
        </p:txBody>
      </p:sp>
      <p:sp>
        <p:nvSpPr>
          <p:cNvPr id="4" name="Text Placeholder 3">
            <a:extLst>
              <a:ext uri="{FF2B5EF4-FFF2-40B4-BE49-F238E27FC236}">
                <a16:creationId xmlns:a16="http://schemas.microsoft.com/office/drawing/2014/main" id="{76BADB6F-2CE2-40B1-A165-C2E86D82C9E9}"/>
              </a:ext>
            </a:extLst>
          </p:cNvPr>
          <p:cNvSpPr>
            <a:spLocks noGrp="1"/>
          </p:cNvSpPr>
          <p:nvPr>
            <p:ph type="body" sz="half" idx="2"/>
          </p:nvPr>
        </p:nvSpPr>
        <p:spPr>
          <a:xfrm>
            <a:off x="8477250" y="2386583"/>
            <a:ext cx="3144774" cy="4053973"/>
          </a:xfrm>
        </p:spPr>
        <p:txBody>
          <a:bodyPr>
            <a:noAutofit/>
          </a:bodyPr>
          <a:lstStyle/>
          <a:p>
            <a:pPr marL="285750" indent="-285750" algn="l">
              <a:buFont typeface="Arial" panose="020B0604020202020204" pitchFamily="34" charset="0"/>
              <a:buChar char="•"/>
            </a:pPr>
            <a:r>
              <a:rPr lang="en-US" sz="1900" b="0" i="0" dirty="0">
                <a:effectLst/>
                <a:latin typeface="Garamond" panose="02020404030301010803" pitchFamily="18" charset="0"/>
              </a:rPr>
              <a:t>1982 - LS&amp;Co. Responds to the Growing AIDS Crisis</a:t>
            </a:r>
          </a:p>
          <a:p>
            <a:pPr marL="285750" indent="-285750" algn="l">
              <a:buFont typeface="Arial" panose="020B0604020202020204" pitchFamily="34" charset="0"/>
              <a:buChar char="•"/>
            </a:pPr>
            <a:r>
              <a:rPr lang="en-US" sz="1900" b="0" i="0" dirty="0">
                <a:effectLst/>
                <a:latin typeface="Garamond" panose="02020404030301010803" pitchFamily="18" charset="0"/>
              </a:rPr>
              <a:t>Employee donations at the Kaposi Sarcoma clinic at San Francisco General Hospital are matched by the Levi Strauss Foundation. The following year, support groups for HIV+ employees are formed at our headquarters.</a:t>
            </a:r>
          </a:p>
          <a:p>
            <a:pPr marL="285750" indent="-285750">
              <a:buFont typeface="Arial" panose="020B0604020202020204" pitchFamily="34" charset="0"/>
              <a:buChar char="•"/>
            </a:pPr>
            <a:endParaRPr lang="en-US" sz="1900" dirty="0">
              <a:latin typeface="Garamond" panose="02020404030301010803" pitchFamily="18" charset="0"/>
            </a:endParaRPr>
          </a:p>
        </p:txBody>
      </p:sp>
    </p:spTree>
    <p:extLst>
      <p:ext uri="{BB962C8B-B14F-4D97-AF65-F5344CB8AC3E}">
        <p14:creationId xmlns:p14="http://schemas.microsoft.com/office/powerpoint/2010/main" val="29026412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82E70034-5E7F-4F5F-9FEE-84AB5EDBFCE0}"/>
              </a:ext>
            </a:extLst>
          </p:cNvPr>
          <p:cNvPicPr>
            <a:picLocks noGrp="1" noChangeAspect="1"/>
          </p:cNvPicPr>
          <p:nvPr>
            <p:ph type="pic" idx="1"/>
          </p:nvPr>
        </p:nvPicPr>
        <p:blipFill>
          <a:blip r:embed="rId2"/>
          <a:stretch>
            <a:fillRect/>
          </a:stretch>
        </p:blipFill>
        <p:spPr>
          <a:xfrm>
            <a:off x="0" y="1"/>
            <a:ext cx="8150088" cy="6858000"/>
          </a:xfrm>
          <a:prstGeom prst="rect">
            <a:avLst/>
          </a:prstGeom>
        </p:spPr>
      </p:pic>
      <p:sp>
        <p:nvSpPr>
          <p:cNvPr id="3" name="Title 2">
            <a:extLst>
              <a:ext uri="{FF2B5EF4-FFF2-40B4-BE49-F238E27FC236}">
                <a16:creationId xmlns:a16="http://schemas.microsoft.com/office/drawing/2014/main" id="{9BE4A551-2F86-45CF-950F-7051DF4B5A6A}"/>
              </a:ext>
            </a:extLst>
          </p:cNvPr>
          <p:cNvSpPr>
            <a:spLocks noGrp="1"/>
          </p:cNvSpPr>
          <p:nvPr>
            <p:ph type="title"/>
          </p:nvPr>
        </p:nvSpPr>
        <p:spPr/>
        <p:txBody>
          <a:bodyPr/>
          <a:lstStyle/>
          <a:p>
            <a:pPr algn="ctr"/>
            <a:r>
              <a:rPr lang="en-US" sz="3600" b="1" dirty="0"/>
              <a:t>STORY OF YEAR - 1986</a:t>
            </a:r>
            <a:endParaRPr lang="en-US" sz="3600" dirty="0"/>
          </a:p>
        </p:txBody>
      </p:sp>
      <p:sp>
        <p:nvSpPr>
          <p:cNvPr id="4" name="Text Placeholder 3">
            <a:extLst>
              <a:ext uri="{FF2B5EF4-FFF2-40B4-BE49-F238E27FC236}">
                <a16:creationId xmlns:a16="http://schemas.microsoft.com/office/drawing/2014/main" id="{C8C6BB23-6E9D-4085-9305-B9E91E3B3756}"/>
              </a:ext>
            </a:extLst>
          </p:cNvPr>
          <p:cNvSpPr>
            <a:spLocks noGrp="1"/>
          </p:cNvSpPr>
          <p:nvPr>
            <p:ph type="body" sz="half" idx="2"/>
          </p:nvPr>
        </p:nvSpPr>
        <p:spPr/>
        <p:txBody>
          <a:bodyPr>
            <a:normAutofit/>
          </a:bodyPr>
          <a:lstStyle/>
          <a:p>
            <a:pPr marL="342900" indent="-342900" algn="l">
              <a:buFont typeface="Arial" panose="020B0604020202020204" pitchFamily="34" charset="0"/>
              <a:buChar char="•"/>
            </a:pPr>
            <a:r>
              <a:rPr lang="en-US" sz="1900" b="0" i="0" dirty="0">
                <a:effectLst/>
                <a:latin typeface="Garamond" panose="02020404030301010803" pitchFamily="18" charset="0"/>
              </a:rPr>
              <a:t>Dockers® Launches.</a:t>
            </a:r>
          </a:p>
          <a:p>
            <a:pPr marL="342900" indent="-342900" algn="l">
              <a:buFont typeface="Arial" panose="020B0604020202020204" pitchFamily="34" charset="0"/>
              <a:buChar char="•"/>
            </a:pPr>
            <a:r>
              <a:rPr lang="en-US" sz="1900" b="0" i="0" dirty="0">
                <a:effectLst/>
                <a:latin typeface="Garamond" panose="02020404030301010803" pitchFamily="18" charset="0"/>
              </a:rPr>
              <a:t>Dockers® khakis revolutionize business attire when young professionals adopt khakis as their pant of choice and lead the charge in making casual wear appropriate attire for the workplace.</a:t>
            </a:r>
          </a:p>
          <a:p>
            <a:pPr marL="342900" indent="-342900">
              <a:buFont typeface="Arial" panose="020B0604020202020204" pitchFamily="34" charset="0"/>
              <a:buChar char="•"/>
            </a:pPr>
            <a:endParaRPr lang="en-US" sz="1900" dirty="0">
              <a:latin typeface="Garamond" panose="02020404030301010803" pitchFamily="18" charset="0"/>
            </a:endParaRPr>
          </a:p>
        </p:txBody>
      </p:sp>
    </p:spTree>
    <p:extLst>
      <p:ext uri="{BB962C8B-B14F-4D97-AF65-F5344CB8AC3E}">
        <p14:creationId xmlns:p14="http://schemas.microsoft.com/office/powerpoint/2010/main" val="1870286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F64A75D8-FE34-4E66-A98A-BA9A2C808458}"/>
              </a:ext>
            </a:extLst>
          </p:cNvPr>
          <p:cNvPicPr>
            <a:picLocks noGrp="1" noChangeAspect="1"/>
          </p:cNvPicPr>
          <p:nvPr>
            <p:ph type="pic" idx="1"/>
          </p:nvPr>
        </p:nvPicPr>
        <p:blipFill>
          <a:blip r:embed="rId2"/>
          <a:srcRect t="2321" b="2321"/>
          <a:stretch>
            <a:fillRect/>
          </a:stretch>
        </p:blipFill>
        <p:spPr/>
      </p:pic>
      <p:sp>
        <p:nvSpPr>
          <p:cNvPr id="3" name="Title 2">
            <a:extLst>
              <a:ext uri="{FF2B5EF4-FFF2-40B4-BE49-F238E27FC236}">
                <a16:creationId xmlns:a16="http://schemas.microsoft.com/office/drawing/2014/main" id="{2471E3AF-4F22-4BB4-93CA-24589941B4FF}"/>
              </a:ext>
            </a:extLst>
          </p:cNvPr>
          <p:cNvSpPr>
            <a:spLocks noGrp="1"/>
          </p:cNvSpPr>
          <p:nvPr>
            <p:ph type="title"/>
          </p:nvPr>
        </p:nvSpPr>
        <p:spPr/>
        <p:txBody>
          <a:bodyPr/>
          <a:lstStyle/>
          <a:p>
            <a:pPr algn="ctr"/>
            <a:r>
              <a:rPr lang="en-US" sz="3600" b="1" dirty="0"/>
              <a:t>STORY OF YEAR - 1991</a:t>
            </a:r>
            <a:endParaRPr lang="en-US" sz="3600" dirty="0"/>
          </a:p>
        </p:txBody>
      </p:sp>
      <p:sp>
        <p:nvSpPr>
          <p:cNvPr id="4" name="Text Placeholder 3">
            <a:extLst>
              <a:ext uri="{FF2B5EF4-FFF2-40B4-BE49-F238E27FC236}">
                <a16:creationId xmlns:a16="http://schemas.microsoft.com/office/drawing/2014/main" id="{068E05B8-4111-45A5-820C-5EA0B2AC742C}"/>
              </a:ext>
            </a:extLst>
          </p:cNvPr>
          <p:cNvSpPr>
            <a:spLocks noGrp="1"/>
          </p:cNvSpPr>
          <p:nvPr>
            <p:ph type="body" sz="half" idx="2"/>
          </p:nvPr>
        </p:nvSpPr>
        <p:spPr>
          <a:xfrm>
            <a:off x="8477250" y="2386584"/>
            <a:ext cx="3144774" cy="3867912"/>
          </a:xfrm>
        </p:spPr>
        <p:txBody>
          <a:bodyPr>
            <a:noAutofit/>
          </a:bodyPr>
          <a:lstStyle/>
          <a:p>
            <a:pPr algn="l"/>
            <a:r>
              <a:rPr lang="en-US" sz="1600" b="0" i="0" dirty="0">
                <a:effectLst/>
                <a:latin typeface="Garamond" panose="02020404030301010803" pitchFamily="18" charset="0"/>
              </a:rPr>
              <a:t>T.O.E Established. We are the first multinational apparel company to launch a comprehensive code of conduct for all contract factories and licensees. The Terms of Engagement set out ethical standards, legal and environmental requirements, community involvement and standards to address child and forced labor, disciplinary practices, working hours, wages and benefits, freedom of association, discrimination, and health and safety.</a:t>
            </a:r>
          </a:p>
          <a:p>
            <a:endParaRPr lang="en-US" sz="1600" dirty="0">
              <a:latin typeface="Garamond" panose="02020404030301010803" pitchFamily="18" charset="0"/>
            </a:endParaRPr>
          </a:p>
        </p:txBody>
      </p:sp>
    </p:spTree>
    <p:extLst>
      <p:ext uri="{BB962C8B-B14F-4D97-AF65-F5344CB8AC3E}">
        <p14:creationId xmlns:p14="http://schemas.microsoft.com/office/powerpoint/2010/main" val="1918225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C9968A5F-4EF7-430C-8C9A-A4BFC3F2D327}"/>
              </a:ext>
            </a:extLst>
          </p:cNvPr>
          <p:cNvPicPr>
            <a:picLocks noGrp="1" noChangeAspect="1"/>
          </p:cNvPicPr>
          <p:nvPr>
            <p:ph type="pic" idx="1"/>
          </p:nvPr>
        </p:nvPicPr>
        <p:blipFill>
          <a:blip r:embed="rId2"/>
          <a:stretch>
            <a:fillRect/>
          </a:stretch>
        </p:blipFill>
        <p:spPr>
          <a:xfrm>
            <a:off x="0" y="0"/>
            <a:ext cx="8189844" cy="6858000"/>
          </a:xfrm>
          <a:prstGeom prst="rect">
            <a:avLst/>
          </a:prstGeom>
        </p:spPr>
      </p:pic>
      <p:sp>
        <p:nvSpPr>
          <p:cNvPr id="3" name="Title 2">
            <a:extLst>
              <a:ext uri="{FF2B5EF4-FFF2-40B4-BE49-F238E27FC236}">
                <a16:creationId xmlns:a16="http://schemas.microsoft.com/office/drawing/2014/main" id="{022E248F-7BFC-4987-9F20-A1AB4AD346F2}"/>
              </a:ext>
            </a:extLst>
          </p:cNvPr>
          <p:cNvSpPr>
            <a:spLocks noGrp="1"/>
          </p:cNvSpPr>
          <p:nvPr>
            <p:ph type="title"/>
          </p:nvPr>
        </p:nvSpPr>
        <p:spPr/>
        <p:txBody>
          <a:bodyPr/>
          <a:lstStyle/>
          <a:p>
            <a:pPr algn="ctr"/>
            <a:r>
              <a:rPr lang="en-US" sz="3600" b="1" dirty="0"/>
              <a:t>STORY OF YEAR - 2003</a:t>
            </a:r>
            <a:endParaRPr lang="en-US" sz="3600" dirty="0"/>
          </a:p>
        </p:txBody>
      </p:sp>
      <p:sp>
        <p:nvSpPr>
          <p:cNvPr id="4" name="Text Placeholder 3">
            <a:extLst>
              <a:ext uri="{FF2B5EF4-FFF2-40B4-BE49-F238E27FC236}">
                <a16:creationId xmlns:a16="http://schemas.microsoft.com/office/drawing/2014/main" id="{53B40471-876C-4BB3-BDDF-4A4DB1CD86CB}"/>
              </a:ext>
            </a:extLst>
          </p:cNvPr>
          <p:cNvSpPr>
            <a:spLocks noGrp="1"/>
          </p:cNvSpPr>
          <p:nvPr>
            <p:ph type="body" sz="half" idx="2"/>
          </p:nvPr>
        </p:nvSpPr>
        <p:spPr>
          <a:xfrm>
            <a:off x="8477250" y="2386584"/>
            <a:ext cx="3144774" cy="4000964"/>
          </a:xfrm>
        </p:spPr>
        <p:txBody>
          <a:bodyPr>
            <a:normAutofit/>
          </a:bodyPr>
          <a:lstStyle/>
          <a:p>
            <a:pPr marL="342900" indent="-342900" algn="l">
              <a:buFont typeface="Arial" panose="020B0604020202020204" pitchFamily="34" charset="0"/>
              <a:buChar char="•"/>
            </a:pPr>
            <a:r>
              <a:rPr lang="en-US" sz="1900" b="0" i="0" dirty="0">
                <a:effectLst/>
                <a:latin typeface="Garamond" panose="02020404030301010803" pitchFamily="18" charset="0"/>
              </a:rPr>
              <a:t>Levi Strauss Signature Launches.</a:t>
            </a:r>
          </a:p>
          <a:p>
            <a:pPr marL="342900" indent="-342900" algn="l">
              <a:buFont typeface="Arial" panose="020B0604020202020204" pitchFamily="34" charset="0"/>
              <a:buChar char="•"/>
            </a:pPr>
            <a:r>
              <a:rPr lang="en-US" sz="1900" b="0" i="0" dirty="0">
                <a:effectLst/>
                <a:latin typeface="Garamond" panose="02020404030301010803" pitchFamily="18" charset="0"/>
              </a:rPr>
              <a:t>Known today as Signature by Levi Strauss &amp; Co.™, the brand serves shoppers at mass-channel retail stores, giving value-oriented consumers access to products from a company with a heritage of high-quality Jeanswear.</a:t>
            </a:r>
          </a:p>
          <a:p>
            <a:pPr marL="342900" indent="-342900">
              <a:buFont typeface="Arial" panose="020B0604020202020204" pitchFamily="34" charset="0"/>
              <a:buChar char="•"/>
            </a:pPr>
            <a:endParaRPr lang="en-US" sz="1900" dirty="0">
              <a:latin typeface="Garamond" panose="02020404030301010803" pitchFamily="18" charset="0"/>
            </a:endParaRPr>
          </a:p>
        </p:txBody>
      </p:sp>
    </p:spTree>
    <p:extLst>
      <p:ext uri="{BB962C8B-B14F-4D97-AF65-F5344CB8AC3E}">
        <p14:creationId xmlns:p14="http://schemas.microsoft.com/office/powerpoint/2010/main" val="1496670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8570614-A57A-4D67-93A3-FA985FBDBEE7}"/>
              </a:ext>
            </a:extLst>
          </p:cNvPr>
          <p:cNvSpPr>
            <a:spLocks noGrp="1"/>
          </p:cNvSpPr>
          <p:nvPr>
            <p:ph type="body" sz="half" idx="2"/>
          </p:nvPr>
        </p:nvSpPr>
        <p:spPr/>
        <p:txBody>
          <a:bodyPr>
            <a:normAutofit fontScale="92500" lnSpcReduction="20000"/>
          </a:bodyPr>
          <a:lstStyle/>
          <a:p>
            <a:pPr marL="285750" indent="-285750">
              <a:buFont typeface="Arial" panose="020B0604020202020204" pitchFamily="34" charset="0"/>
              <a:buChar char="•"/>
            </a:pPr>
            <a:r>
              <a:rPr lang="en-US" sz="2000" b="0" i="0" dirty="0">
                <a:effectLst/>
                <a:latin typeface="Garamond" panose="02020404030301010803" pitchFamily="18" charset="0"/>
              </a:rPr>
              <a:t>Levi Strauss &amp; Co. is </a:t>
            </a:r>
            <a:r>
              <a:rPr lang="en-US" sz="2000" dirty="0">
                <a:latin typeface="Garamond" panose="02020404030301010803" pitchFamily="18" charset="0"/>
              </a:rPr>
              <a:t>f</a:t>
            </a:r>
            <a:r>
              <a:rPr lang="en-US" sz="2000" b="0" i="0" dirty="0">
                <a:effectLst/>
                <a:latin typeface="Garamond" panose="02020404030301010803" pitchFamily="18" charset="0"/>
              </a:rPr>
              <a:t>ounded in San Francisco, CA.</a:t>
            </a:r>
          </a:p>
          <a:p>
            <a:pPr marL="285750" indent="-285750">
              <a:buFont typeface="Arial" panose="020B0604020202020204" pitchFamily="34" charset="0"/>
              <a:buChar char="•"/>
            </a:pPr>
            <a:r>
              <a:rPr lang="en-US" sz="2000" b="0" i="0" dirty="0">
                <a:effectLst/>
                <a:latin typeface="Garamond" panose="02020404030301010803" pitchFamily="18" charset="0"/>
              </a:rPr>
              <a:t>A</a:t>
            </a:r>
            <a:r>
              <a:rPr lang="en-US" sz="2000" b="0" i="0" dirty="0">
                <a:solidFill>
                  <a:srgbClr val="000000"/>
                </a:solidFill>
                <a:effectLst/>
                <a:latin typeface="Garamond" panose="02020404030301010803" pitchFamily="18" charset="0"/>
              </a:rPr>
              <a:t>fter working with his brothers in their dry goods wholesale business in New York City, Levi emigrates to Gold Rush San Francisco. He opens his own dry goods business to serve the small general stores of the American West</a:t>
            </a:r>
            <a:r>
              <a:rPr lang="en-US" sz="2000" b="0" i="0" dirty="0">
                <a:solidFill>
                  <a:srgbClr val="000000"/>
                </a:solidFill>
                <a:effectLst/>
                <a:latin typeface="GreyCliff"/>
              </a:rPr>
              <a:t>.</a:t>
            </a:r>
            <a:endParaRPr lang="en-US" sz="2000" dirty="0">
              <a:latin typeface="Garamond" panose="02020404030301010803" pitchFamily="18" charset="0"/>
            </a:endParaRPr>
          </a:p>
        </p:txBody>
      </p:sp>
      <p:pic>
        <p:nvPicPr>
          <p:cNvPr id="6" name="Picture Placeholder 5">
            <a:extLst>
              <a:ext uri="{FF2B5EF4-FFF2-40B4-BE49-F238E27FC236}">
                <a16:creationId xmlns:a16="http://schemas.microsoft.com/office/drawing/2014/main" id="{A82D158B-C860-49D2-9E2F-31838465F54B}"/>
              </a:ext>
            </a:extLst>
          </p:cNvPr>
          <p:cNvPicPr>
            <a:picLocks noGrp="1" noChangeAspect="1"/>
          </p:cNvPicPr>
          <p:nvPr>
            <p:ph type="pic" idx="1"/>
          </p:nvPr>
        </p:nvPicPr>
        <p:blipFill rotWithShape="1">
          <a:blip r:embed="rId2"/>
          <a:srcRect l="9045" r="9045"/>
          <a:stretch/>
        </p:blipFill>
        <p:spPr/>
      </p:pic>
      <p:sp>
        <p:nvSpPr>
          <p:cNvPr id="3" name="Title 2">
            <a:extLst>
              <a:ext uri="{FF2B5EF4-FFF2-40B4-BE49-F238E27FC236}">
                <a16:creationId xmlns:a16="http://schemas.microsoft.com/office/drawing/2014/main" id="{80D5E7F8-50B7-4A35-ADE0-1861D07BE9C7}"/>
              </a:ext>
            </a:extLst>
          </p:cNvPr>
          <p:cNvSpPr>
            <a:spLocks noGrp="1"/>
          </p:cNvSpPr>
          <p:nvPr>
            <p:ph type="title"/>
          </p:nvPr>
        </p:nvSpPr>
        <p:spPr/>
        <p:txBody>
          <a:bodyPr/>
          <a:lstStyle/>
          <a:p>
            <a:pPr algn="ctr"/>
            <a:r>
              <a:rPr lang="en-US" sz="3600" b="1" dirty="0"/>
              <a:t>STORY OF YEAR - 1853</a:t>
            </a:r>
          </a:p>
        </p:txBody>
      </p:sp>
      <p:sp>
        <p:nvSpPr>
          <p:cNvPr id="9" name="TextBox 8">
            <a:extLst>
              <a:ext uri="{FF2B5EF4-FFF2-40B4-BE49-F238E27FC236}">
                <a16:creationId xmlns:a16="http://schemas.microsoft.com/office/drawing/2014/main" id="{38EB424E-13E3-449E-AF65-459D05B549F0}"/>
              </a:ext>
            </a:extLst>
          </p:cNvPr>
          <p:cNvSpPr txBox="1"/>
          <p:nvPr/>
        </p:nvSpPr>
        <p:spPr>
          <a:xfrm>
            <a:off x="5638800" y="2975113"/>
            <a:ext cx="914400" cy="91440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8659727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07826A9B-6740-4116-AC87-0E2375804AAA}"/>
              </a:ext>
            </a:extLst>
          </p:cNvPr>
          <p:cNvPicPr>
            <a:picLocks noGrp="1" noChangeAspect="1"/>
          </p:cNvPicPr>
          <p:nvPr>
            <p:ph type="pic" idx="1"/>
          </p:nvPr>
        </p:nvPicPr>
        <p:blipFill>
          <a:blip r:embed="rId2"/>
          <a:srcRect t="2321" b="2321"/>
          <a:stretch>
            <a:fillRect/>
          </a:stretch>
        </p:blipFill>
        <p:spPr/>
      </p:pic>
      <p:sp>
        <p:nvSpPr>
          <p:cNvPr id="3" name="Title 2">
            <a:extLst>
              <a:ext uri="{FF2B5EF4-FFF2-40B4-BE49-F238E27FC236}">
                <a16:creationId xmlns:a16="http://schemas.microsoft.com/office/drawing/2014/main" id="{C45AC2D6-2AB2-46C1-9F23-0E0538921E32}"/>
              </a:ext>
            </a:extLst>
          </p:cNvPr>
          <p:cNvSpPr>
            <a:spLocks noGrp="1"/>
          </p:cNvSpPr>
          <p:nvPr>
            <p:ph type="title"/>
          </p:nvPr>
        </p:nvSpPr>
        <p:spPr/>
        <p:txBody>
          <a:bodyPr/>
          <a:lstStyle/>
          <a:p>
            <a:pPr algn="ctr"/>
            <a:r>
              <a:rPr lang="en-US" sz="3600" b="1" dirty="0"/>
              <a:t>STORY OF YEAR - 2013</a:t>
            </a:r>
            <a:endParaRPr lang="en-US" sz="3600" dirty="0"/>
          </a:p>
        </p:txBody>
      </p:sp>
      <p:sp>
        <p:nvSpPr>
          <p:cNvPr id="4" name="Text Placeholder 3">
            <a:extLst>
              <a:ext uri="{FF2B5EF4-FFF2-40B4-BE49-F238E27FC236}">
                <a16:creationId xmlns:a16="http://schemas.microsoft.com/office/drawing/2014/main" id="{46086FC9-F122-47DD-9A12-108BEC1E5C90}"/>
              </a:ext>
            </a:extLst>
          </p:cNvPr>
          <p:cNvSpPr>
            <a:spLocks noGrp="1"/>
          </p:cNvSpPr>
          <p:nvPr>
            <p:ph type="body" sz="half" idx="2"/>
          </p:nvPr>
        </p:nvSpPr>
        <p:spPr/>
        <p:txBody>
          <a:bodyPr>
            <a:normAutofit/>
          </a:bodyPr>
          <a:lstStyle/>
          <a:p>
            <a:pPr marL="342900" indent="-342900" algn="l">
              <a:buFont typeface="Arial" panose="020B0604020202020204" pitchFamily="34" charset="0"/>
              <a:buChar char="•"/>
            </a:pPr>
            <a:r>
              <a:rPr lang="en-US" sz="1900" b="0" i="0" dirty="0">
                <a:effectLst/>
                <a:latin typeface="Garamond" panose="02020404030301010803" pitchFamily="18" charset="0"/>
              </a:rPr>
              <a:t>Our Eureka Innovation Lab Opens.</a:t>
            </a:r>
          </a:p>
          <a:p>
            <a:pPr marL="342900" indent="-342900" algn="l">
              <a:buFont typeface="Arial" panose="020B0604020202020204" pitchFamily="34" charset="0"/>
              <a:buChar char="•"/>
            </a:pPr>
            <a:r>
              <a:rPr lang="en-US" sz="1900" b="0" i="0" dirty="0">
                <a:effectLst/>
                <a:latin typeface="Garamond" panose="02020404030301010803" pitchFamily="18" charset="0"/>
              </a:rPr>
              <a:t>The innovation lab is a research and development facility dedicated to design ideation and prototyping.</a:t>
            </a:r>
          </a:p>
          <a:p>
            <a:pPr marL="342900" indent="-342900">
              <a:buFont typeface="Arial" panose="020B0604020202020204" pitchFamily="34" charset="0"/>
              <a:buChar char="•"/>
            </a:pPr>
            <a:endParaRPr lang="en-US" sz="1900" dirty="0">
              <a:latin typeface="Garamond" panose="02020404030301010803" pitchFamily="18" charset="0"/>
            </a:endParaRPr>
          </a:p>
        </p:txBody>
      </p:sp>
    </p:spTree>
    <p:extLst>
      <p:ext uri="{BB962C8B-B14F-4D97-AF65-F5344CB8AC3E}">
        <p14:creationId xmlns:p14="http://schemas.microsoft.com/office/powerpoint/2010/main" val="1222298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6A817184-81E3-4779-AB6F-D312D8527638}"/>
              </a:ext>
            </a:extLst>
          </p:cNvPr>
          <p:cNvPicPr>
            <a:picLocks noGrp="1" noChangeAspect="1"/>
          </p:cNvPicPr>
          <p:nvPr>
            <p:ph type="pic" idx="1"/>
          </p:nvPr>
        </p:nvPicPr>
        <p:blipFill>
          <a:blip r:embed="rId2"/>
          <a:srcRect l="16086" r="16086"/>
          <a:stretch>
            <a:fillRect/>
          </a:stretch>
        </p:blipFill>
        <p:spPr/>
      </p:pic>
      <p:sp>
        <p:nvSpPr>
          <p:cNvPr id="3" name="Title 2">
            <a:extLst>
              <a:ext uri="{FF2B5EF4-FFF2-40B4-BE49-F238E27FC236}">
                <a16:creationId xmlns:a16="http://schemas.microsoft.com/office/drawing/2014/main" id="{0B48D67C-4206-4D92-967B-6DD2C55EC369}"/>
              </a:ext>
            </a:extLst>
          </p:cNvPr>
          <p:cNvSpPr>
            <a:spLocks noGrp="1"/>
          </p:cNvSpPr>
          <p:nvPr>
            <p:ph type="title"/>
          </p:nvPr>
        </p:nvSpPr>
        <p:spPr/>
        <p:txBody>
          <a:bodyPr/>
          <a:lstStyle/>
          <a:p>
            <a:pPr algn="ctr"/>
            <a:r>
              <a:rPr lang="en-US" sz="3600" b="1" dirty="0"/>
              <a:t>STORY OF YEAR - 2015</a:t>
            </a:r>
            <a:endParaRPr lang="en-US" sz="3600" dirty="0"/>
          </a:p>
        </p:txBody>
      </p:sp>
      <p:sp>
        <p:nvSpPr>
          <p:cNvPr id="4" name="Text Placeholder 3">
            <a:extLst>
              <a:ext uri="{FF2B5EF4-FFF2-40B4-BE49-F238E27FC236}">
                <a16:creationId xmlns:a16="http://schemas.microsoft.com/office/drawing/2014/main" id="{43251DDD-6B04-4414-98E8-26E7B20112C1}"/>
              </a:ext>
            </a:extLst>
          </p:cNvPr>
          <p:cNvSpPr>
            <a:spLocks noGrp="1"/>
          </p:cNvSpPr>
          <p:nvPr>
            <p:ph type="body" sz="half" idx="2"/>
          </p:nvPr>
        </p:nvSpPr>
        <p:spPr/>
        <p:txBody>
          <a:bodyPr>
            <a:normAutofit/>
          </a:bodyPr>
          <a:lstStyle/>
          <a:p>
            <a:pPr marL="342900" indent="-342900" algn="l">
              <a:buFont typeface="Arial" panose="020B0604020202020204" pitchFamily="34" charset="0"/>
              <a:buChar char="•"/>
            </a:pPr>
            <a:r>
              <a:rPr lang="en-US" sz="1900" b="0" i="0" dirty="0">
                <a:effectLst/>
                <a:latin typeface="Garamond" panose="02020404030301010803" pitchFamily="18" charset="0"/>
              </a:rPr>
              <a:t>We Launch Our Screened Chemistry Program.</a:t>
            </a:r>
          </a:p>
          <a:p>
            <a:pPr marL="342900" indent="-342900" algn="l">
              <a:buFont typeface="Arial" panose="020B0604020202020204" pitchFamily="34" charset="0"/>
              <a:buChar char="•"/>
            </a:pPr>
            <a:r>
              <a:rPr lang="en-US" sz="1900" b="0" i="0" dirty="0">
                <a:effectLst/>
                <a:latin typeface="Garamond" panose="02020404030301010803" pitchFamily="18" charset="0"/>
              </a:rPr>
              <a:t>The industry-leading program examines the health and environmental impacts of chemicals to identify safer alternatives and areas for innovation.</a:t>
            </a:r>
          </a:p>
          <a:p>
            <a:pPr marL="342900" indent="-342900">
              <a:buFont typeface="Arial" panose="020B0604020202020204" pitchFamily="34" charset="0"/>
              <a:buChar char="•"/>
            </a:pPr>
            <a:endParaRPr lang="en-US" sz="1900" dirty="0">
              <a:latin typeface="Garamond" panose="02020404030301010803" pitchFamily="18" charset="0"/>
            </a:endParaRPr>
          </a:p>
        </p:txBody>
      </p:sp>
    </p:spTree>
    <p:extLst>
      <p:ext uri="{BB962C8B-B14F-4D97-AF65-F5344CB8AC3E}">
        <p14:creationId xmlns:p14="http://schemas.microsoft.com/office/powerpoint/2010/main" val="21907037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62D61ECB-60D6-4115-936D-E8DEDA68A14F}"/>
              </a:ext>
            </a:extLst>
          </p:cNvPr>
          <p:cNvPicPr>
            <a:picLocks noGrp="1" noChangeAspect="1"/>
          </p:cNvPicPr>
          <p:nvPr>
            <p:ph type="pic" idx="1"/>
          </p:nvPr>
        </p:nvPicPr>
        <p:blipFill>
          <a:blip r:embed="rId2"/>
          <a:srcRect t="2321" b="2321"/>
          <a:stretch>
            <a:fillRect/>
          </a:stretch>
        </p:blipFill>
        <p:spPr/>
      </p:pic>
      <p:sp>
        <p:nvSpPr>
          <p:cNvPr id="3" name="Title 2">
            <a:extLst>
              <a:ext uri="{FF2B5EF4-FFF2-40B4-BE49-F238E27FC236}">
                <a16:creationId xmlns:a16="http://schemas.microsoft.com/office/drawing/2014/main" id="{DAD5986C-3B72-4924-937E-487D26476483}"/>
              </a:ext>
            </a:extLst>
          </p:cNvPr>
          <p:cNvSpPr>
            <a:spLocks noGrp="1"/>
          </p:cNvSpPr>
          <p:nvPr>
            <p:ph type="title"/>
          </p:nvPr>
        </p:nvSpPr>
        <p:spPr/>
        <p:txBody>
          <a:bodyPr/>
          <a:lstStyle/>
          <a:p>
            <a:pPr algn="ctr"/>
            <a:r>
              <a:rPr lang="en-US" sz="3600" b="1" dirty="0"/>
              <a:t>STORY OF YEAR - 2015</a:t>
            </a:r>
            <a:endParaRPr lang="en-US" sz="3600" dirty="0"/>
          </a:p>
        </p:txBody>
      </p:sp>
      <p:sp>
        <p:nvSpPr>
          <p:cNvPr id="4" name="Text Placeholder 3">
            <a:extLst>
              <a:ext uri="{FF2B5EF4-FFF2-40B4-BE49-F238E27FC236}">
                <a16:creationId xmlns:a16="http://schemas.microsoft.com/office/drawing/2014/main" id="{D0F9105F-3678-4736-AD68-D366C1C8652C}"/>
              </a:ext>
            </a:extLst>
          </p:cNvPr>
          <p:cNvSpPr>
            <a:spLocks noGrp="1"/>
          </p:cNvSpPr>
          <p:nvPr>
            <p:ph type="body" sz="half" idx="2"/>
          </p:nvPr>
        </p:nvSpPr>
        <p:spPr/>
        <p:txBody>
          <a:bodyPr>
            <a:normAutofit lnSpcReduction="10000"/>
          </a:bodyPr>
          <a:lstStyle/>
          <a:p>
            <a:pPr marL="342900" indent="-342900" algn="l">
              <a:buFont typeface="Arial" panose="020B0604020202020204" pitchFamily="34" charset="0"/>
              <a:buChar char="•"/>
            </a:pPr>
            <a:r>
              <a:rPr lang="en-US" sz="1900" b="0" i="0" dirty="0">
                <a:effectLst/>
                <a:latin typeface="Garamond" panose="02020404030301010803" pitchFamily="18" charset="0"/>
              </a:rPr>
              <a:t>Levi’s® New Women’s Denim Collection Launches Globally</a:t>
            </a:r>
          </a:p>
          <a:p>
            <a:pPr marL="342900" indent="-342900" algn="l">
              <a:buFont typeface="Arial" panose="020B0604020202020204" pitchFamily="34" charset="0"/>
              <a:buChar char="•"/>
            </a:pPr>
            <a:r>
              <a:rPr lang="en-US" sz="1900" b="0" i="0" dirty="0">
                <a:effectLst/>
                <a:latin typeface="Garamond" panose="02020404030301010803" pitchFamily="18" charset="0"/>
              </a:rPr>
              <a:t>The 700 series is inspired by the original 1934 women’s blue jeans Lot 701. The pants include additional stretch along with authentic elements like the Two-Horse Design patch.</a:t>
            </a:r>
          </a:p>
          <a:p>
            <a:pPr marL="342900" indent="-342900">
              <a:buFont typeface="Arial" panose="020B0604020202020204" pitchFamily="34" charset="0"/>
              <a:buChar char="•"/>
            </a:pPr>
            <a:endParaRPr lang="en-US" sz="1900" dirty="0">
              <a:latin typeface="Garamond" panose="02020404030301010803" pitchFamily="18" charset="0"/>
            </a:endParaRPr>
          </a:p>
        </p:txBody>
      </p:sp>
    </p:spTree>
    <p:extLst>
      <p:ext uri="{BB962C8B-B14F-4D97-AF65-F5344CB8AC3E}">
        <p14:creationId xmlns:p14="http://schemas.microsoft.com/office/powerpoint/2010/main" val="41389950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97968685-07A7-4CA3-B30A-06DF8C4DC738}"/>
              </a:ext>
            </a:extLst>
          </p:cNvPr>
          <p:cNvPicPr>
            <a:picLocks noGrp="1" noChangeAspect="1"/>
          </p:cNvPicPr>
          <p:nvPr>
            <p:ph type="pic" idx="1"/>
          </p:nvPr>
        </p:nvPicPr>
        <p:blipFill>
          <a:blip r:embed="rId2"/>
          <a:srcRect l="16086" r="16086"/>
          <a:stretch>
            <a:fillRect/>
          </a:stretch>
        </p:blipFill>
        <p:spPr/>
      </p:pic>
      <p:sp>
        <p:nvSpPr>
          <p:cNvPr id="3" name="Title 2">
            <a:extLst>
              <a:ext uri="{FF2B5EF4-FFF2-40B4-BE49-F238E27FC236}">
                <a16:creationId xmlns:a16="http://schemas.microsoft.com/office/drawing/2014/main" id="{2AA3F183-5D1F-4CF7-81AA-3DE4E7D833DA}"/>
              </a:ext>
            </a:extLst>
          </p:cNvPr>
          <p:cNvSpPr>
            <a:spLocks noGrp="1"/>
          </p:cNvSpPr>
          <p:nvPr>
            <p:ph type="title"/>
          </p:nvPr>
        </p:nvSpPr>
        <p:spPr/>
        <p:txBody>
          <a:bodyPr/>
          <a:lstStyle/>
          <a:p>
            <a:pPr algn="ctr"/>
            <a:r>
              <a:rPr lang="en-US" sz="3600" b="1" dirty="0"/>
              <a:t>STORY OF YEAR - 2016</a:t>
            </a:r>
            <a:endParaRPr lang="en-US" sz="3600" dirty="0"/>
          </a:p>
        </p:txBody>
      </p:sp>
      <p:sp>
        <p:nvSpPr>
          <p:cNvPr id="4" name="Text Placeholder 3">
            <a:extLst>
              <a:ext uri="{FF2B5EF4-FFF2-40B4-BE49-F238E27FC236}">
                <a16:creationId xmlns:a16="http://schemas.microsoft.com/office/drawing/2014/main" id="{F0F2D0B4-CED8-4AA6-8D66-23A401A40547}"/>
              </a:ext>
            </a:extLst>
          </p:cNvPr>
          <p:cNvSpPr>
            <a:spLocks noGrp="1"/>
          </p:cNvSpPr>
          <p:nvPr>
            <p:ph type="body" sz="half" idx="2"/>
          </p:nvPr>
        </p:nvSpPr>
        <p:spPr>
          <a:xfrm>
            <a:off x="8477250" y="2386583"/>
            <a:ext cx="3144774" cy="4053973"/>
          </a:xfrm>
        </p:spPr>
        <p:txBody>
          <a:bodyPr>
            <a:noAutofit/>
          </a:bodyPr>
          <a:lstStyle/>
          <a:p>
            <a:pPr marL="285750" indent="-285750" algn="l">
              <a:buFont typeface="Arial" panose="020B0604020202020204" pitchFamily="34" charset="0"/>
              <a:buChar char="•"/>
            </a:pPr>
            <a:r>
              <a:rPr lang="en-US" sz="1900" b="0" i="0" dirty="0">
                <a:effectLst/>
                <a:latin typeface="Garamond" panose="02020404030301010803" pitchFamily="18" charset="0"/>
              </a:rPr>
              <a:t>We Open Source Pioneering Programs</a:t>
            </a:r>
          </a:p>
          <a:p>
            <a:pPr marL="285750" indent="-285750" algn="l">
              <a:buFont typeface="Arial" panose="020B0604020202020204" pitchFamily="34" charset="0"/>
              <a:buChar char="•"/>
            </a:pPr>
            <a:r>
              <a:rPr lang="en-US" sz="1900" b="0" i="0" dirty="0">
                <a:effectLst/>
                <a:latin typeface="Garamond" panose="02020404030301010803" pitchFamily="18" charset="0"/>
              </a:rPr>
              <a:t>We opened up our Screened Chemistry, Water&lt;Less</a:t>
            </a:r>
            <a:r>
              <a:rPr lang="en-US" sz="1900" b="0" i="0" baseline="30000" dirty="0">
                <a:effectLst/>
                <a:latin typeface="Garamond" panose="02020404030301010803" pitchFamily="18" charset="0"/>
              </a:rPr>
              <a:t>®</a:t>
            </a:r>
            <a:r>
              <a:rPr lang="en-US" sz="1900" b="0" i="0" dirty="0">
                <a:effectLst/>
                <a:latin typeface="Garamond" panose="02020404030301010803" pitchFamily="18" charset="0"/>
              </a:rPr>
              <a:t> and Worker Well-being programs to the greater industry in hopes of making a greater impact on the planet and those who work in the apparel supply chain.</a:t>
            </a:r>
          </a:p>
          <a:p>
            <a:pPr marL="285750" indent="-285750">
              <a:buFont typeface="Arial" panose="020B0604020202020204" pitchFamily="34" charset="0"/>
              <a:buChar char="•"/>
            </a:pPr>
            <a:endParaRPr lang="en-US" sz="1900" dirty="0">
              <a:latin typeface="Garamond" panose="02020404030301010803" pitchFamily="18" charset="0"/>
            </a:endParaRPr>
          </a:p>
        </p:txBody>
      </p:sp>
    </p:spTree>
    <p:extLst>
      <p:ext uri="{BB962C8B-B14F-4D97-AF65-F5344CB8AC3E}">
        <p14:creationId xmlns:p14="http://schemas.microsoft.com/office/powerpoint/2010/main" val="9491273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D4BE6BC2-7417-4CB6-92E1-3A4682304527}"/>
              </a:ext>
            </a:extLst>
          </p:cNvPr>
          <p:cNvPicPr>
            <a:picLocks noGrp="1" noChangeAspect="1"/>
          </p:cNvPicPr>
          <p:nvPr>
            <p:ph type="pic" idx="1"/>
          </p:nvPr>
        </p:nvPicPr>
        <p:blipFill>
          <a:blip r:embed="rId2"/>
          <a:srcRect t="2321" b="2321"/>
          <a:stretch>
            <a:fillRect/>
          </a:stretch>
        </p:blipFill>
        <p:spPr/>
      </p:pic>
      <p:sp>
        <p:nvSpPr>
          <p:cNvPr id="3" name="Title 2">
            <a:extLst>
              <a:ext uri="{FF2B5EF4-FFF2-40B4-BE49-F238E27FC236}">
                <a16:creationId xmlns:a16="http://schemas.microsoft.com/office/drawing/2014/main" id="{27C90B24-A1FE-4744-928F-B6F1937269B3}"/>
              </a:ext>
            </a:extLst>
          </p:cNvPr>
          <p:cNvSpPr>
            <a:spLocks noGrp="1"/>
          </p:cNvSpPr>
          <p:nvPr>
            <p:ph type="title"/>
          </p:nvPr>
        </p:nvSpPr>
        <p:spPr/>
        <p:txBody>
          <a:bodyPr/>
          <a:lstStyle/>
          <a:p>
            <a:pPr algn="ctr"/>
            <a:r>
              <a:rPr lang="en-US" sz="3600" b="1" dirty="0"/>
              <a:t>STORY OF YEAR - 2017</a:t>
            </a:r>
            <a:endParaRPr lang="en-US" sz="3600" dirty="0"/>
          </a:p>
        </p:txBody>
      </p:sp>
      <p:sp>
        <p:nvSpPr>
          <p:cNvPr id="4" name="Text Placeholder 3">
            <a:extLst>
              <a:ext uri="{FF2B5EF4-FFF2-40B4-BE49-F238E27FC236}">
                <a16:creationId xmlns:a16="http://schemas.microsoft.com/office/drawing/2014/main" id="{AAB78FE6-3568-4C2D-8656-87631D23CCF0}"/>
              </a:ext>
            </a:extLst>
          </p:cNvPr>
          <p:cNvSpPr>
            <a:spLocks noGrp="1"/>
          </p:cNvSpPr>
          <p:nvPr>
            <p:ph type="body" sz="half" idx="2"/>
          </p:nvPr>
        </p:nvSpPr>
        <p:spPr>
          <a:xfrm>
            <a:off x="8477250" y="2386584"/>
            <a:ext cx="3144774" cy="4027468"/>
          </a:xfrm>
        </p:spPr>
        <p:txBody>
          <a:bodyPr>
            <a:noAutofit/>
          </a:bodyPr>
          <a:lstStyle/>
          <a:p>
            <a:pPr marL="342900" indent="-342900" algn="l">
              <a:buFont typeface="Arial" panose="020B0604020202020204" pitchFamily="34" charset="0"/>
              <a:buChar char="•"/>
            </a:pPr>
            <a:r>
              <a:rPr lang="en-US" sz="1900" b="0" i="0" dirty="0">
                <a:effectLst/>
                <a:latin typeface="Garamond" panose="02020404030301010803" pitchFamily="18" charset="0"/>
              </a:rPr>
              <a:t>The Levi’s® Commuter™ Trucker Jacket With Jacquard™ Debuts</a:t>
            </a:r>
          </a:p>
          <a:p>
            <a:pPr marL="342900" indent="-342900" algn="l">
              <a:buFont typeface="Arial" panose="020B0604020202020204" pitchFamily="34" charset="0"/>
              <a:buChar char="•"/>
            </a:pPr>
            <a:r>
              <a:rPr lang="en-US" sz="1900" b="0" i="0" dirty="0">
                <a:effectLst/>
                <a:latin typeface="Garamond" panose="02020404030301010803" pitchFamily="18" charset="0"/>
              </a:rPr>
              <a:t>Designed for the urban commuter, Jacquard technology woven into this Levi’s® jacket lets you access your music, navigation and communications such as texts and calls with the swipe of your sleeve.</a:t>
            </a:r>
          </a:p>
          <a:p>
            <a:pPr marL="342900" indent="-342900">
              <a:buFont typeface="Arial" panose="020B0604020202020204" pitchFamily="34" charset="0"/>
              <a:buChar char="•"/>
            </a:pPr>
            <a:endParaRPr lang="en-US" sz="1900" dirty="0">
              <a:latin typeface="Garamond" panose="02020404030301010803" pitchFamily="18" charset="0"/>
            </a:endParaRPr>
          </a:p>
        </p:txBody>
      </p:sp>
    </p:spTree>
    <p:extLst>
      <p:ext uri="{BB962C8B-B14F-4D97-AF65-F5344CB8AC3E}">
        <p14:creationId xmlns:p14="http://schemas.microsoft.com/office/powerpoint/2010/main" val="15139236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457A40CD-E021-47EC-8C8E-06DE0BBE2A29}"/>
              </a:ext>
            </a:extLst>
          </p:cNvPr>
          <p:cNvPicPr>
            <a:picLocks noGrp="1" noChangeAspect="1"/>
          </p:cNvPicPr>
          <p:nvPr>
            <p:ph type="pic" idx="1"/>
          </p:nvPr>
        </p:nvPicPr>
        <p:blipFill>
          <a:blip r:embed="rId2"/>
          <a:stretch>
            <a:fillRect/>
          </a:stretch>
        </p:blipFill>
        <p:spPr>
          <a:xfrm>
            <a:off x="0" y="0"/>
            <a:ext cx="8123584" cy="6858000"/>
          </a:xfrm>
          <a:prstGeom prst="rect">
            <a:avLst/>
          </a:prstGeom>
        </p:spPr>
      </p:pic>
      <p:sp>
        <p:nvSpPr>
          <p:cNvPr id="3" name="Title 2">
            <a:extLst>
              <a:ext uri="{FF2B5EF4-FFF2-40B4-BE49-F238E27FC236}">
                <a16:creationId xmlns:a16="http://schemas.microsoft.com/office/drawing/2014/main" id="{9DE02530-2B7A-4F37-9424-AF4AA8348B89}"/>
              </a:ext>
            </a:extLst>
          </p:cNvPr>
          <p:cNvSpPr>
            <a:spLocks noGrp="1"/>
          </p:cNvSpPr>
          <p:nvPr>
            <p:ph type="title"/>
          </p:nvPr>
        </p:nvSpPr>
        <p:spPr/>
        <p:txBody>
          <a:bodyPr/>
          <a:lstStyle/>
          <a:p>
            <a:pPr algn="ctr"/>
            <a:r>
              <a:rPr lang="en-US" sz="3600" b="1" dirty="0"/>
              <a:t>STORY OF YEAR - 2018</a:t>
            </a:r>
            <a:endParaRPr lang="en-US" sz="3600" dirty="0"/>
          </a:p>
        </p:txBody>
      </p:sp>
      <p:sp>
        <p:nvSpPr>
          <p:cNvPr id="4" name="Text Placeholder 3">
            <a:extLst>
              <a:ext uri="{FF2B5EF4-FFF2-40B4-BE49-F238E27FC236}">
                <a16:creationId xmlns:a16="http://schemas.microsoft.com/office/drawing/2014/main" id="{4250D60E-5495-4AC9-B2B3-653564FF5884}"/>
              </a:ext>
            </a:extLst>
          </p:cNvPr>
          <p:cNvSpPr>
            <a:spLocks noGrp="1"/>
          </p:cNvSpPr>
          <p:nvPr>
            <p:ph type="body" sz="half" idx="2"/>
          </p:nvPr>
        </p:nvSpPr>
        <p:spPr/>
        <p:txBody>
          <a:bodyPr>
            <a:normAutofit/>
          </a:bodyPr>
          <a:lstStyle/>
          <a:p>
            <a:pPr marL="342900" indent="-342900" algn="l">
              <a:buFont typeface="Arial" panose="020B0604020202020204" pitchFamily="34" charset="0"/>
              <a:buChar char="•"/>
            </a:pPr>
            <a:r>
              <a:rPr lang="en-US" sz="1900" b="0" i="0" dirty="0">
                <a:effectLst/>
                <a:latin typeface="Garamond" panose="02020404030301010803" pitchFamily="18" charset="0"/>
              </a:rPr>
              <a:t>Levi Strauss &amp; Co. introduces Project F.L.X.</a:t>
            </a:r>
          </a:p>
          <a:p>
            <a:pPr marL="342900" indent="-342900" algn="l">
              <a:buFont typeface="Arial" panose="020B0604020202020204" pitchFamily="34" charset="0"/>
              <a:buChar char="•"/>
            </a:pPr>
            <a:r>
              <a:rPr lang="en-US" sz="1900" b="0" i="0" dirty="0">
                <a:effectLst/>
                <a:latin typeface="Garamond" panose="02020404030301010803" pitchFamily="18" charset="0"/>
              </a:rPr>
              <a:t>Project F.L.X. digitizes denim finish design and development, and enables a responsive and sustainable supply chain at an unparalleled scale.</a:t>
            </a:r>
          </a:p>
          <a:p>
            <a:pPr marL="342900" indent="-342900">
              <a:buFont typeface="Arial" panose="020B0604020202020204" pitchFamily="34" charset="0"/>
              <a:buChar char="•"/>
            </a:pPr>
            <a:endParaRPr lang="en-US" sz="1900" dirty="0">
              <a:latin typeface="Garamond" panose="02020404030301010803" pitchFamily="18" charset="0"/>
            </a:endParaRPr>
          </a:p>
        </p:txBody>
      </p:sp>
    </p:spTree>
    <p:extLst>
      <p:ext uri="{BB962C8B-B14F-4D97-AF65-F5344CB8AC3E}">
        <p14:creationId xmlns:p14="http://schemas.microsoft.com/office/powerpoint/2010/main" val="25242432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bstract image">
            <a:extLst>
              <a:ext uri="{FF2B5EF4-FFF2-40B4-BE49-F238E27FC236}">
                <a16:creationId xmlns:a16="http://schemas.microsoft.com/office/drawing/2014/main" id="{5C002EE5-E4FF-463C-8DAA-9AC0B6D407F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79" cy="6857990"/>
          </a:xfrm>
          <a:prstGeom prst="rect">
            <a:avLst/>
          </a:prstGeom>
        </p:spPr>
      </p:pic>
      <p:sp>
        <p:nvSpPr>
          <p:cNvPr id="29" name="Rectangle 22">
            <a:extLst>
              <a:ext uri="{FF2B5EF4-FFF2-40B4-BE49-F238E27FC236}">
                <a16:creationId xmlns:a16="http://schemas.microsoft.com/office/drawing/2014/main" id="{F5380E9A-163E-4576-BCDD-0A450B7E90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9943" y="237744"/>
            <a:ext cx="7652977" cy="6382512"/>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4">
            <a:extLst>
              <a:ext uri="{FF2B5EF4-FFF2-40B4-BE49-F238E27FC236}">
                <a16:creationId xmlns:a16="http://schemas.microsoft.com/office/drawing/2014/main" id="{88DDEF77-9746-4D83-91F9-442A2487E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17103" y="374904"/>
            <a:ext cx="7340156" cy="6108192"/>
          </a:xfrm>
          <a:prstGeom prst="rect">
            <a:avLst/>
          </a:prstGeom>
          <a:noFill/>
          <a:ln w="6350" cap="sq">
            <a:solidFill>
              <a:schemeClr val="tx1">
                <a:lumMod val="65000"/>
                <a:lumOff val="3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2C9295F-E638-4F61-AFE2-CF3E40556031}"/>
              </a:ext>
            </a:extLst>
          </p:cNvPr>
          <p:cNvSpPr>
            <a:spLocks noGrp="1"/>
          </p:cNvSpPr>
          <p:nvPr>
            <p:ph type="title"/>
          </p:nvPr>
        </p:nvSpPr>
        <p:spPr>
          <a:xfrm>
            <a:off x="4740751" y="642594"/>
            <a:ext cx="6718433" cy="5599180"/>
          </a:xfrm>
        </p:spPr>
        <p:txBody>
          <a:bodyPr>
            <a:normAutofit/>
          </a:bodyPr>
          <a:lstStyle/>
          <a:p>
            <a:r>
              <a:rPr lang="en-US" dirty="0">
                <a:solidFill>
                  <a:srgbClr val="C00000"/>
                </a:solidFill>
              </a:rPr>
              <a:t>         </a:t>
            </a:r>
            <a:r>
              <a:rPr lang="en-US" sz="6000" b="1" u="sng" dirty="0">
                <a:solidFill>
                  <a:srgbClr val="C00000"/>
                </a:solidFill>
              </a:rPr>
              <a:t>THANK YOU</a:t>
            </a:r>
          </a:p>
        </p:txBody>
      </p:sp>
    </p:spTree>
    <p:extLst>
      <p:ext uri="{BB962C8B-B14F-4D97-AF65-F5344CB8AC3E}">
        <p14:creationId xmlns:p14="http://schemas.microsoft.com/office/powerpoint/2010/main" val="121601030"/>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CB8BA9-DE2A-4FDD-A206-914992964516}"/>
              </a:ext>
            </a:extLst>
          </p:cNvPr>
          <p:cNvSpPr>
            <a:spLocks noGrp="1"/>
          </p:cNvSpPr>
          <p:nvPr>
            <p:ph sz="half" idx="1"/>
          </p:nvPr>
        </p:nvSpPr>
        <p:spPr>
          <a:xfrm>
            <a:off x="437321" y="444500"/>
            <a:ext cx="4187687" cy="5969000"/>
          </a:xfrm>
        </p:spPr>
        <p:txBody>
          <a:bodyPr>
            <a:noAutofit/>
          </a:bodyPr>
          <a:lstStyle/>
          <a:p>
            <a:r>
              <a:rPr lang="en-US" sz="1900" dirty="0">
                <a:latin typeface="Garamond" panose="02020404030301010803" pitchFamily="18" charset="0"/>
              </a:rPr>
              <a:t>I</a:t>
            </a:r>
            <a:r>
              <a:rPr lang="en-US" sz="1900" b="0" i="0" dirty="0">
                <a:effectLst/>
                <a:latin typeface="Garamond" panose="02020404030301010803" pitchFamily="18" charset="0"/>
              </a:rPr>
              <a:t>n the San Francisco Directory with Strauss serving as its sales manager and his brother-in-law, </a:t>
            </a:r>
            <a:r>
              <a:rPr lang="en-US" sz="1900" b="0" i="0" u="none" strike="noStrike" dirty="0">
                <a:effectLst/>
                <a:latin typeface="Garamond" panose="02020404030301010803" pitchFamily="18" charset="0"/>
              </a:rPr>
              <a:t>David Stern</a:t>
            </a:r>
            <a:r>
              <a:rPr lang="en-US" sz="1900" b="0" i="0" dirty="0">
                <a:effectLst/>
                <a:latin typeface="Garamond" panose="02020404030301010803" pitchFamily="18" charset="0"/>
              </a:rPr>
              <a:t>, as its manager.</a:t>
            </a:r>
            <a:r>
              <a:rPr lang="en-US" sz="1900" b="0" i="0" baseline="30000" dirty="0">
                <a:effectLst/>
                <a:latin typeface="Garamond" panose="02020404030301010803" pitchFamily="18" charset="0"/>
              </a:rPr>
              <a:t> </a:t>
            </a:r>
            <a:r>
              <a:rPr lang="en-US" sz="1900" b="0" i="0" u="none" strike="noStrike" dirty="0">
                <a:effectLst/>
                <a:latin typeface="Garamond" panose="02020404030301010803" pitchFamily="18" charset="0"/>
              </a:rPr>
              <a:t>Jacob Davis</a:t>
            </a:r>
            <a:r>
              <a:rPr lang="en-US" sz="1900" b="0" i="0" dirty="0">
                <a:effectLst/>
                <a:latin typeface="Garamond" panose="02020404030301010803" pitchFamily="18" charset="0"/>
              </a:rPr>
              <a:t>, a </a:t>
            </a:r>
            <a:r>
              <a:rPr lang="en-US" sz="1900" b="0" i="0" u="none" strike="noStrike" dirty="0">
                <a:effectLst/>
                <a:latin typeface="Garamond" panose="02020404030301010803" pitchFamily="18" charset="0"/>
              </a:rPr>
              <a:t>Latvian-Jewish</a:t>
            </a:r>
            <a:r>
              <a:rPr lang="en-US" sz="1900" b="0" i="0" dirty="0">
                <a:effectLst/>
                <a:latin typeface="Garamond" panose="02020404030301010803" pitchFamily="18" charset="0"/>
              </a:rPr>
              <a:t> immigrant, was a </a:t>
            </a:r>
            <a:r>
              <a:rPr lang="en-US" sz="1900" b="0" i="0" u="none" strike="noStrike" dirty="0">
                <a:effectLst/>
                <a:latin typeface="Garamond" panose="02020404030301010803" pitchFamily="18" charset="0"/>
              </a:rPr>
              <a:t>Reno, Nevada</a:t>
            </a:r>
            <a:r>
              <a:rPr lang="en-US" sz="1900" b="0" i="0" dirty="0">
                <a:effectLst/>
                <a:latin typeface="Garamond" panose="02020404030301010803" pitchFamily="18" charset="0"/>
              </a:rPr>
              <a:t> tailor who frequently purchased bolts of cloth made from denim from Levi Strauss &amp; Co.'s wholesale house.</a:t>
            </a:r>
          </a:p>
          <a:p>
            <a:r>
              <a:rPr lang="en-US" sz="1900" b="0" i="0" dirty="0">
                <a:effectLst/>
                <a:latin typeface="Garamond" panose="02020404030301010803" pitchFamily="18" charset="0"/>
              </a:rPr>
              <a:t> After one of Davis' customers kept purchasing cloth to reinforce torn pants, he had an idea to use copper rivets to reinforce the points of strain, such as on the pocket corners and at the base of the </a:t>
            </a:r>
            <a:r>
              <a:rPr lang="en-US" sz="1900" b="0" i="0" u="none" strike="noStrike" dirty="0">
                <a:effectLst/>
                <a:latin typeface="Garamond" panose="02020404030301010803" pitchFamily="18" charset="0"/>
              </a:rPr>
              <a:t>button fly</a:t>
            </a:r>
            <a:r>
              <a:rPr lang="en-US" sz="1900" b="0" i="0" dirty="0">
                <a:effectLst/>
                <a:latin typeface="Garamond" panose="02020404030301010803" pitchFamily="18" charset="0"/>
              </a:rPr>
              <a:t>. Davis did not have the required money to purchase a patent, so he wrote to Strauss suggesting that they go into business together.</a:t>
            </a:r>
            <a:r>
              <a:rPr lang="en-US" sz="1900" b="0" i="0" dirty="0">
                <a:solidFill>
                  <a:srgbClr val="202122"/>
                </a:solidFill>
                <a:effectLst/>
                <a:latin typeface="Garamond" panose="02020404030301010803" pitchFamily="18" charset="0"/>
              </a:rPr>
              <a:t> </a:t>
            </a:r>
            <a:endParaRPr lang="en-US" sz="1900" dirty="0">
              <a:latin typeface="Garamond" panose="02020404030301010803" pitchFamily="18" charset="0"/>
            </a:endParaRPr>
          </a:p>
        </p:txBody>
      </p:sp>
      <p:pic>
        <p:nvPicPr>
          <p:cNvPr id="6" name="Content Placeholder 5">
            <a:extLst>
              <a:ext uri="{FF2B5EF4-FFF2-40B4-BE49-F238E27FC236}">
                <a16:creationId xmlns:a16="http://schemas.microsoft.com/office/drawing/2014/main" id="{7A26ED44-59A5-45CF-A689-0583C3A09931}"/>
              </a:ext>
            </a:extLst>
          </p:cNvPr>
          <p:cNvPicPr>
            <a:picLocks noGrp="1" noChangeAspect="1"/>
          </p:cNvPicPr>
          <p:nvPr>
            <p:ph sz="half" idx="2"/>
          </p:nvPr>
        </p:nvPicPr>
        <p:blipFill>
          <a:blip r:embed="rId2"/>
          <a:stretch>
            <a:fillRect/>
          </a:stretch>
        </p:blipFill>
        <p:spPr>
          <a:xfrm>
            <a:off x="4625009" y="410267"/>
            <a:ext cx="7010400" cy="6003233"/>
          </a:xfrm>
        </p:spPr>
      </p:pic>
    </p:spTree>
    <p:extLst>
      <p:ext uri="{BB962C8B-B14F-4D97-AF65-F5344CB8AC3E}">
        <p14:creationId xmlns:p14="http://schemas.microsoft.com/office/powerpoint/2010/main" val="2804925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01FE666A-7D8A-494B-A49F-3ECDF8956B71}"/>
              </a:ext>
            </a:extLst>
          </p:cNvPr>
          <p:cNvPicPr>
            <a:picLocks noGrp="1" noChangeAspect="1"/>
          </p:cNvPicPr>
          <p:nvPr>
            <p:ph type="pic" idx="1"/>
          </p:nvPr>
        </p:nvPicPr>
        <p:blipFill>
          <a:blip r:embed="rId2"/>
          <a:srcRect l="9045" r="9045"/>
          <a:stretch>
            <a:fillRect/>
          </a:stretch>
        </p:blipFill>
        <p:spPr/>
      </p:pic>
      <p:sp>
        <p:nvSpPr>
          <p:cNvPr id="3" name="Title 2">
            <a:extLst>
              <a:ext uri="{FF2B5EF4-FFF2-40B4-BE49-F238E27FC236}">
                <a16:creationId xmlns:a16="http://schemas.microsoft.com/office/drawing/2014/main" id="{58086E6B-AC7D-4B92-9A7E-11A9A263D7C9}"/>
              </a:ext>
            </a:extLst>
          </p:cNvPr>
          <p:cNvSpPr>
            <a:spLocks noGrp="1"/>
          </p:cNvSpPr>
          <p:nvPr>
            <p:ph type="title"/>
          </p:nvPr>
        </p:nvSpPr>
        <p:spPr/>
        <p:txBody>
          <a:bodyPr/>
          <a:lstStyle/>
          <a:p>
            <a:pPr algn="ctr"/>
            <a:r>
              <a:rPr lang="en-US" sz="3600" b="1" dirty="0"/>
              <a:t>STORY OF YEAR - 1872</a:t>
            </a:r>
            <a:endParaRPr lang="en-US" sz="3600" dirty="0"/>
          </a:p>
        </p:txBody>
      </p:sp>
      <p:sp>
        <p:nvSpPr>
          <p:cNvPr id="4" name="Text Placeholder 3">
            <a:extLst>
              <a:ext uri="{FF2B5EF4-FFF2-40B4-BE49-F238E27FC236}">
                <a16:creationId xmlns:a16="http://schemas.microsoft.com/office/drawing/2014/main" id="{BAFFE038-1251-4CE4-961D-8AF44822D730}"/>
              </a:ext>
            </a:extLst>
          </p:cNvPr>
          <p:cNvSpPr>
            <a:spLocks noGrp="1"/>
          </p:cNvSpPr>
          <p:nvPr>
            <p:ph type="body" sz="half" idx="2"/>
          </p:nvPr>
        </p:nvSpPr>
        <p:spPr/>
        <p:txBody>
          <a:bodyPr>
            <a:normAutofit/>
          </a:bodyPr>
          <a:lstStyle/>
          <a:p>
            <a:pPr marL="342900" indent="-342900" algn="l">
              <a:buFont typeface="Arial" panose="020B0604020202020204" pitchFamily="34" charset="0"/>
              <a:buChar char="•"/>
            </a:pPr>
            <a:r>
              <a:rPr lang="en-US" sz="1900" b="0" i="0" dirty="0">
                <a:solidFill>
                  <a:srgbClr val="333333"/>
                </a:solidFill>
                <a:effectLst/>
                <a:latin typeface="Garamond" panose="02020404030301010803" pitchFamily="18" charset="0"/>
              </a:rPr>
              <a:t>The Rivets</a:t>
            </a:r>
          </a:p>
          <a:p>
            <a:pPr marL="342900" indent="-342900" algn="l">
              <a:buFont typeface="Arial" panose="020B0604020202020204" pitchFamily="34" charset="0"/>
              <a:buChar char="•"/>
            </a:pPr>
            <a:r>
              <a:rPr lang="en-US" sz="1900" b="0" i="0" dirty="0">
                <a:solidFill>
                  <a:srgbClr val="333333"/>
                </a:solidFill>
                <a:effectLst/>
                <a:latin typeface="Garamond" panose="02020404030301010803" pitchFamily="18" charset="0"/>
              </a:rPr>
              <a:t>Jacob Davis, a tailor from Reno, Nevada, teams with Levi Strauss to create and patent work wear riveted-for-strength made of brown cotton duck and true blue denim.</a:t>
            </a:r>
          </a:p>
          <a:p>
            <a:pPr marL="342900" indent="-342900">
              <a:buFont typeface="Arial" panose="020B0604020202020204" pitchFamily="34" charset="0"/>
              <a:buChar char="•"/>
            </a:pPr>
            <a:endParaRPr lang="en-US" sz="1900" dirty="0">
              <a:latin typeface="Garamond" panose="02020404030301010803" pitchFamily="18" charset="0"/>
            </a:endParaRPr>
          </a:p>
        </p:txBody>
      </p:sp>
    </p:spTree>
    <p:extLst>
      <p:ext uri="{BB962C8B-B14F-4D97-AF65-F5344CB8AC3E}">
        <p14:creationId xmlns:p14="http://schemas.microsoft.com/office/powerpoint/2010/main" val="2700416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E748553D-9382-42C0-A3FC-95C7A4F3D7E3}"/>
              </a:ext>
            </a:extLst>
          </p:cNvPr>
          <p:cNvPicPr>
            <a:picLocks noGrp="1" noChangeAspect="1"/>
          </p:cNvPicPr>
          <p:nvPr>
            <p:ph type="pic" idx="1"/>
          </p:nvPr>
        </p:nvPicPr>
        <p:blipFill>
          <a:blip r:embed="rId2"/>
          <a:srcRect l="9901" r="9901"/>
          <a:stretch>
            <a:fillRect/>
          </a:stretch>
        </p:blipFill>
        <p:spPr/>
      </p:pic>
      <p:sp>
        <p:nvSpPr>
          <p:cNvPr id="3" name="Title 2">
            <a:extLst>
              <a:ext uri="{FF2B5EF4-FFF2-40B4-BE49-F238E27FC236}">
                <a16:creationId xmlns:a16="http://schemas.microsoft.com/office/drawing/2014/main" id="{0DA4A85A-FCF5-41BE-B3FB-C772B3EDDE55}"/>
              </a:ext>
            </a:extLst>
          </p:cNvPr>
          <p:cNvSpPr>
            <a:spLocks noGrp="1"/>
          </p:cNvSpPr>
          <p:nvPr>
            <p:ph type="title"/>
          </p:nvPr>
        </p:nvSpPr>
        <p:spPr/>
        <p:txBody>
          <a:bodyPr/>
          <a:lstStyle/>
          <a:p>
            <a:pPr algn="ctr"/>
            <a:r>
              <a:rPr lang="en-US" sz="3600" b="1" dirty="0"/>
              <a:t>STORY OF YEAR - 1873</a:t>
            </a:r>
            <a:endParaRPr lang="en-US" sz="3600" dirty="0"/>
          </a:p>
        </p:txBody>
      </p:sp>
      <p:sp>
        <p:nvSpPr>
          <p:cNvPr id="4" name="Text Placeholder 3">
            <a:extLst>
              <a:ext uri="{FF2B5EF4-FFF2-40B4-BE49-F238E27FC236}">
                <a16:creationId xmlns:a16="http://schemas.microsoft.com/office/drawing/2014/main" id="{54E89BFB-C4F2-4837-820B-BEA1F8B15ED5}"/>
              </a:ext>
            </a:extLst>
          </p:cNvPr>
          <p:cNvSpPr>
            <a:spLocks noGrp="1"/>
          </p:cNvSpPr>
          <p:nvPr>
            <p:ph type="body" sz="half" idx="2"/>
          </p:nvPr>
        </p:nvSpPr>
        <p:spPr/>
        <p:txBody>
          <a:bodyPr>
            <a:normAutofit lnSpcReduction="10000"/>
          </a:bodyPr>
          <a:lstStyle/>
          <a:p>
            <a:pPr marL="342900" indent="-342900" algn="l">
              <a:buFont typeface="Arial" panose="020B0604020202020204" pitchFamily="34" charset="0"/>
              <a:buChar char="•"/>
            </a:pPr>
            <a:r>
              <a:rPr lang="en-US" sz="1900" b="0" i="0" dirty="0">
                <a:effectLst/>
                <a:latin typeface="Garamond" panose="02020404030301010803" pitchFamily="18" charset="0"/>
              </a:rPr>
              <a:t>Blue Jeans Are Born.</a:t>
            </a:r>
          </a:p>
          <a:p>
            <a:pPr marL="342900" indent="-342900" algn="l">
              <a:buFont typeface="Arial" panose="020B0604020202020204" pitchFamily="34" charset="0"/>
              <a:buChar char="•"/>
            </a:pPr>
            <a:r>
              <a:rPr lang="en-US" sz="1900" b="0" i="0" dirty="0">
                <a:effectLst/>
                <a:latin typeface="Garamond" panose="02020404030301010803" pitchFamily="18" charset="0"/>
              </a:rPr>
              <a:t>Levi Strauss &amp; Co. and Jacob Davis receive a U.S. patent for an - "Improvement in Fastening Pocket-Openings." By adding metal rivets to work pants, which would be known as blue jeans, they created stronger pants for working men.</a:t>
            </a:r>
          </a:p>
          <a:p>
            <a:pPr algn="l"/>
            <a:endParaRPr lang="en-US" sz="1900" b="0" i="0" dirty="0">
              <a:effectLst/>
              <a:latin typeface="Garamond" panose="02020404030301010803" pitchFamily="18" charset="0"/>
            </a:endParaRPr>
          </a:p>
          <a:p>
            <a:pPr marL="285750" indent="-285750">
              <a:buFont typeface="Arial" panose="020B0604020202020204" pitchFamily="34" charset="0"/>
              <a:buChar char="•"/>
            </a:pPr>
            <a:endParaRPr lang="en-US" sz="1900" dirty="0">
              <a:latin typeface="Garamond" panose="02020404030301010803" pitchFamily="18" charset="0"/>
            </a:endParaRPr>
          </a:p>
        </p:txBody>
      </p:sp>
    </p:spTree>
    <p:extLst>
      <p:ext uri="{BB962C8B-B14F-4D97-AF65-F5344CB8AC3E}">
        <p14:creationId xmlns:p14="http://schemas.microsoft.com/office/powerpoint/2010/main" val="1068266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8DA933B-F7BA-4F41-BAD8-708FB2813E66}"/>
              </a:ext>
            </a:extLst>
          </p:cNvPr>
          <p:cNvPicPr>
            <a:picLocks noGrp="1" noChangeAspect="1"/>
          </p:cNvPicPr>
          <p:nvPr>
            <p:ph sz="half" idx="1"/>
          </p:nvPr>
        </p:nvPicPr>
        <p:blipFill>
          <a:blip r:embed="rId2"/>
          <a:stretch>
            <a:fillRect/>
          </a:stretch>
        </p:blipFill>
        <p:spPr>
          <a:xfrm>
            <a:off x="430213" y="430697"/>
            <a:ext cx="4247804" cy="5996606"/>
          </a:xfrm>
        </p:spPr>
      </p:pic>
      <p:sp>
        <p:nvSpPr>
          <p:cNvPr id="4" name="Content Placeholder 3">
            <a:extLst>
              <a:ext uri="{FF2B5EF4-FFF2-40B4-BE49-F238E27FC236}">
                <a16:creationId xmlns:a16="http://schemas.microsoft.com/office/drawing/2014/main" id="{5B2D30A1-34FA-4E02-92A6-A4406E330025}"/>
              </a:ext>
            </a:extLst>
          </p:cNvPr>
          <p:cNvSpPr>
            <a:spLocks noGrp="1"/>
          </p:cNvSpPr>
          <p:nvPr>
            <p:ph sz="half" idx="2"/>
          </p:nvPr>
        </p:nvSpPr>
        <p:spPr>
          <a:xfrm>
            <a:off x="4678017" y="430697"/>
            <a:ext cx="7083287" cy="5996606"/>
          </a:xfrm>
        </p:spPr>
        <p:txBody>
          <a:bodyPr>
            <a:noAutofit/>
          </a:bodyPr>
          <a:lstStyle/>
          <a:p>
            <a:pPr algn="l"/>
            <a:r>
              <a:rPr lang="en-US" sz="1900" b="0" i="0" dirty="0">
                <a:solidFill>
                  <a:srgbClr val="000000"/>
                </a:solidFill>
                <a:effectLst/>
                <a:latin typeface="Garamond" panose="02020404030301010803" pitchFamily="18" charset="0"/>
              </a:rPr>
              <a:t>May 20, 1873 marked an historic day: the birth of the blue jean. It was on that day that Levi Strauss and Jacob Davis obtained a U.S. patent on the process of putting rivets in men’s work pants for the very first time.</a:t>
            </a:r>
          </a:p>
          <a:p>
            <a:pPr algn="l"/>
            <a:r>
              <a:rPr lang="en-US" sz="1900" b="0" i="0" dirty="0">
                <a:solidFill>
                  <a:srgbClr val="000000"/>
                </a:solidFill>
                <a:effectLst/>
                <a:latin typeface="Garamond" panose="02020404030301010803" pitchFamily="18" charset="0"/>
              </a:rPr>
              <a:t>Levi Strauss, a Bavarian-born dry goods merchant, came to San Francisco in 1853 at the age of 24 to open a West Coast branch of his brothers’ New York wholesale dry goods business. Over the next 20 years, he built his business into a very successful operation, making a name for himself not only as a well-respected businessman, but also as a local philanthropist. One of Levi’s customers was a tailor named Jacob Davis.</a:t>
            </a:r>
          </a:p>
          <a:p>
            <a:pPr algn="l"/>
            <a:r>
              <a:rPr lang="en-US" sz="1900" b="0" i="0" dirty="0">
                <a:solidFill>
                  <a:srgbClr val="000000"/>
                </a:solidFill>
                <a:effectLst/>
                <a:latin typeface="Garamond" panose="02020404030301010803" pitchFamily="18" charset="0"/>
              </a:rPr>
              <a:t>One day the wife of a local laborer asked Jacob to make a pair of pants for her husband that wouldn’t fall apart. Jacob tried to think of a way to strengthen his trousers and came up with the idea to put metal rivets at points of strain, like pocket corners and the base of the button fly. These riveted pants were an instant hit. Jacob quickly decided to take out a patent on the process, but needed a business partner to help get the project rolling. He immediately thought of Levi Strauss, from whom he had purchased the cloth to make his riveted pants.</a:t>
            </a:r>
          </a:p>
          <a:p>
            <a:endParaRPr lang="en-US" sz="1600" dirty="0">
              <a:latin typeface="Garamond" panose="02020404030301010803" pitchFamily="18" charset="0"/>
            </a:endParaRPr>
          </a:p>
        </p:txBody>
      </p:sp>
    </p:spTree>
    <p:extLst>
      <p:ext uri="{BB962C8B-B14F-4D97-AF65-F5344CB8AC3E}">
        <p14:creationId xmlns:p14="http://schemas.microsoft.com/office/powerpoint/2010/main" val="3018131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DECE6EB-19EE-4B04-8B99-C1855EAF8EEF}"/>
              </a:ext>
            </a:extLst>
          </p:cNvPr>
          <p:cNvPicPr>
            <a:picLocks noGrp="1" noChangeAspect="1"/>
          </p:cNvPicPr>
          <p:nvPr>
            <p:ph sz="half" idx="1"/>
          </p:nvPr>
        </p:nvPicPr>
        <p:blipFill>
          <a:blip r:embed="rId2"/>
          <a:stretch>
            <a:fillRect/>
          </a:stretch>
        </p:blipFill>
        <p:spPr>
          <a:xfrm>
            <a:off x="371475" y="371061"/>
            <a:ext cx="5154613" cy="6122503"/>
          </a:xfrm>
        </p:spPr>
      </p:pic>
      <p:sp>
        <p:nvSpPr>
          <p:cNvPr id="4" name="Content Placeholder 3">
            <a:extLst>
              <a:ext uri="{FF2B5EF4-FFF2-40B4-BE49-F238E27FC236}">
                <a16:creationId xmlns:a16="http://schemas.microsoft.com/office/drawing/2014/main" id="{00E41A79-76D7-4847-82C4-61887CBDD505}"/>
              </a:ext>
            </a:extLst>
          </p:cNvPr>
          <p:cNvSpPr>
            <a:spLocks noGrp="1"/>
          </p:cNvSpPr>
          <p:nvPr>
            <p:ph sz="half" idx="2"/>
          </p:nvPr>
        </p:nvSpPr>
        <p:spPr>
          <a:xfrm>
            <a:off x="5526157" y="371061"/>
            <a:ext cx="6294782" cy="6122504"/>
          </a:xfrm>
        </p:spPr>
        <p:txBody>
          <a:bodyPr>
            <a:noAutofit/>
          </a:bodyPr>
          <a:lstStyle/>
          <a:p>
            <a:pPr algn="l"/>
            <a:r>
              <a:rPr lang="en-US" sz="1700" b="0" i="0" dirty="0">
                <a:solidFill>
                  <a:srgbClr val="000000"/>
                </a:solidFill>
                <a:effectLst/>
                <a:latin typeface="Garamond" panose="02020404030301010803" pitchFamily="18" charset="0"/>
              </a:rPr>
              <a:t>Davis wrote to Levi to suggest that the two men hold the patent together. Levi, being an astute businessman, saw the potential for this new product, and agreed to Jacob’s proposal. The two men received patent #139,121 from the U.S. Patent and Trademark Office on May 20, 1873.</a:t>
            </a:r>
          </a:p>
          <a:p>
            <a:pPr algn="l"/>
            <a:r>
              <a:rPr lang="en-US" sz="1700" b="0" i="0" dirty="0">
                <a:solidFill>
                  <a:srgbClr val="000000"/>
                </a:solidFill>
                <a:effectLst/>
                <a:latin typeface="Garamond" panose="02020404030301010803" pitchFamily="18" charset="0"/>
              </a:rPr>
              <a:t>Soon, the first riveted clothing was made and sold. We made our first jeans out of denim — the traditional fabric for men’s workwear. Within a very short time, the jean was a bona fide success. (Although, we should note that they were called “waist overalls” or “overalls” until 1960, when baby boomers adopted the name “jeans.”)</a:t>
            </a:r>
          </a:p>
          <a:p>
            <a:pPr algn="l"/>
            <a:r>
              <a:rPr lang="en-US" sz="1700" b="0" i="0" dirty="0">
                <a:solidFill>
                  <a:srgbClr val="000000"/>
                </a:solidFill>
                <a:effectLst/>
                <a:latin typeface="Garamond" panose="02020404030301010803" pitchFamily="18" charset="0"/>
              </a:rPr>
              <a:t>We consider May 20, 1873 the “birthday” of blue jeans, because although denim pants had been around as workwear for many years, it was the act of placing rivets in these traditional pants for the first time that created what we now call jeans.</a:t>
            </a:r>
          </a:p>
          <a:p>
            <a:pPr algn="l"/>
            <a:r>
              <a:rPr lang="en-US" sz="1700" b="0" i="0" dirty="0">
                <a:solidFill>
                  <a:srgbClr val="000000"/>
                </a:solidFill>
                <a:effectLst/>
                <a:latin typeface="Garamond" panose="02020404030301010803" pitchFamily="18" charset="0"/>
              </a:rPr>
              <a:t>The next time you see someone wearing a pair of Levi’s® jeans, remember that these pants are a direct descendant of that first pair made back in 1873. That year, two visionary immigrants — Levi Strauss and Jacob Davis — turned denim, thread and a little metal into what has become the most popular apparel on earth.</a:t>
            </a:r>
          </a:p>
          <a:p>
            <a:endParaRPr lang="en-US" sz="1700" dirty="0"/>
          </a:p>
        </p:txBody>
      </p:sp>
    </p:spTree>
    <p:extLst>
      <p:ext uri="{BB962C8B-B14F-4D97-AF65-F5344CB8AC3E}">
        <p14:creationId xmlns:p14="http://schemas.microsoft.com/office/powerpoint/2010/main" val="2942337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0AE6A192-FE86-4BD4-94FD-E16058B16478}"/>
              </a:ext>
            </a:extLst>
          </p:cNvPr>
          <p:cNvPicPr>
            <a:picLocks noGrp="1" noChangeAspect="1"/>
          </p:cNvPicPr>
          <p:nvPr>
            <p:ph type="pic" idx="1"/>
          </p:nvPr>
        </p:nvPicPr>
        <p:blipFill>
          <a:blip r:embed="rId2"/>
          <a:srcRect t="2321" b="2321"/>
          <a:stretch>
            <a:fillRect/>
          </a:stretch>
        </p:blipFill>
        <p:spPr/>
      </p:pic>
      <p:sp>
        <p:nvSpPr>
          <p:cNvPr id="3" name="Title 2">
            <a:extLst>
              <a:ext uri="{FF2B5EF4-FFF2-40B4-BE49-F238E27FC236}">
                <a16:creationId xmlns:a16="http://schemas.microsoft.com/office/drawing/2014/main" id="{55D2E7D9-65BC-463C-8D32-417AC9E4049B}"/>
              </a:ext>
            </a:extLst>
          </p:cNvPr>
          <p:cNvSpPr>
            <a:spLocks noGrp="1"/>
          </p:cNvSpPr>
          <p:nvPr>
            <p:ph type="title"/>
          </p:nvPr>
        </p:nvSpPr>
        <p:spPr/>
        <p:txBody>
          <a:bodyPr/>
          <a:lstStyle/>
          <a:p>
            <a:pPr algn="ctr"/>
            <a:r>
              <a:rPr lang="en-US" sz="3600" b="1" dirty="0"/>
              <a:t>STORY OF YEAR - 1886</a:t>
            </a:r>
          </a:p>
        </p:txBody>
      </p:sp>
      <p:sp>
        <p:nvSpPr>
          <p:cNvPr id="4" name="Text Placeholder 3">
            <a:extLst>
              <a:ext uri="{FF2B5EF4-FFF2-40B4-BE49-F238E27FC236}">
                <a16:creationId xmlns:a16="http://schemas.microsoft.com/office/drawing/2014/main" id="{1714510F-A9D5-46BE-80BD-B7A98C4ABE81}"/>
              </a:ext>
            </a:extLst>
          </p:cNvPr>
          <p:cNvSpPr>
            <a:spLocks noGrp="1"/>
          </p:cNvSpPr>
          <p:nvPr>
            <p:ph type="body" sz="half" idx="2"/>
          </p:nvPr>
        </p:nvSpPr>
        <p:spPr/>
        <p:txBody>
          <a:bodyPr/>
          <a:lstStyle/>
          <a:p>
            <a:pPr marL="285750" indent="-285750" algn="l">
              <a:buFont typeface="Arial" panose="020B0604020202020204" pitchFamily="34" charset="0"/>
              <a:buChar char="•"/>
            </a:pPr>
            <a:r>
              <a:rPr lang="en-US" sz="1900" b="0" i="0" dirty="0">
                <a:effectLst/>
                <a:latin typeface="Garamond" panose="02020404030301010803" pitchFamily="18" charset="0"/>
              </a:rPr>
              <a:t>Introducing the Two Horse Trademark.</a:t>
            </a:r>
          </a:p>
          <a:p>
            <a:pPr marL="285750" indent="-285750" algn="l">
              <a:buFont typeface="Arial" panose="020B0604020202020204" pitchFamily="34" charset="0"/>
              <a:buChar char="•"/>
            </a:pPr>
            <a:r>
              <a:rPr lang="en-US" sz="1900" b="0" i="0" dirty="0">
                <a:effectLst/>
                <a:latin typeface="Garamond" panose="02020404030301010803" pitchFamily="18" charset="0"/>
              </a:rPr>
              <a:t>The Two Horse Trademark depicts two horses attempting to pull apart a pair of Levi's® waist overalls. The logo symbolized the strength of the clothing in the face of competition.</a:t>
            </a:r>
          </a:p>
          <a:p>
            <a:pPr marL="285750" indent="-285750">
              <a:buFont typeface="Arial" panose="020B0604020202020204" pitchFamily="34" charset="0"/>
              <a:buChar char="•"/>
            </a:pPr>
            <a:endParaRPr lang="en-US" dirty="0">
              <a:latin typeface="Garamond" panose="02020404030301010803" pitchFamily="18" charset="0"/>
            </a:endParaRPr>
          </a:p>
        </p:txBody>
      </p:sp>
    </p:spTree>
    <p:extLst>
      <p:ext uri="{BB962C8B-B14F-4D97-AF65-F5344CB8AC3E}">
        <p14:creationId xmlns:p14="http://schemas.microsoft.com/office/powerpoint/2010/main" val="285850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6CBF607C-8BB3-41C9-8BDA-A1675993A566}"/>
              </a:ext>
            </a:extLst>
          </p:cNvPr>
          <p:cNvPicPr>
            <a:picLocks noGrp="1" noChangeAspect="1"/>
          </p:cNvPicPr>
          <p:nvPr>
            <p:ph type="pic" idx="1"/>
          </p:nvPr>
        </p:nvPicPr>
        <p:blipFill>
          <a:blip r:embed="rId2"/>
          <a:srcRect l="9045" r="9045"/>
          <a:stretch>
            <a:fillRect/>
          </a:stretch>
        </p:blipFill>
        <p:spPr>
          <a:xfrm>
            <a:off x="159027" y="180047"/>
            <a:ext cx="7765774" cy="6440209"/>
          </a:xfrm>
        </p:spPr>
      </p:pic>
      <p:sp>
        <p:nvSpPr>
          <p:cNvPr id="3" name="Title 2">
            <a:extLst>
              <a:ext uri="{FF2B5EF4-FFF2-40B4-BE49-F238E27FC236}">
                <a16:creationId xmlns:a16="http://schemas.microsoft.com/office/drawing/2014/main" id="{54FBC619-DEC0-41B4-AD83-E2FE0AE2EDF9}"/>
              </a:ext>
            </a:extLst>
          </p:cNvPr>
          <p:cNvSpPr>
            <a:spLocks noGrp="1"/>
          </p:cNvSpPr>
          <p:nvPr>
            <p:ph type="title"/>
          </p:nvPr>
        </p:nvSpPr>
        <p:spPr/>
        <p:txBody>
          <a:bodyPr/>
          <a:lstStyle/>
          <a:p>
            <a:pPr algn="ctr"/>
            <a:r>
              <a:rPr lang="en-US" sz="3600" b="1" dirty="0"/>
              <a:t>STORY OF YEAR - 1890</a:t>
            </a:r>
          </a:p>
        </p:txBody>
      </p:sp>
      <p:sp>
        <p:nvSpPr>
          <p:cNvPr id="4" name="Text Placeholder 3">
            <a:extLst>
              <a:ext uri="{FF2B5EF4-FFF2-40B4-BE49-F238E27FC236}">
                <a16:creationId xmlns:a16="http://schemas.microsoft.com/office/drawing/2014/main" id="{A166AEA5-8127-4BE9-A94F-E8DBD61F2DBA}"/>
              </a:ext>
            </a:extLst>
          </p:cNvPr>
          <p:cNvSpPr>
            <a:spLocks noGrp="1"/>
          </p:cNvSpPr>
          <p:nvPr>
            <p:ph type="body" sz="half" idx="2"/>
          </p:nvPr>
        </p:nvSpPr>
        <p:spPr/>
        <p:txBody>
          <a:bodyPr>
            <a:normAutofit/>
          </a:bodyPr>
          <a:lstStyle/>
          <a:p>
            <a:pPr marL="342900" indent="-342900" algn="just">
              <a:buFont typeface="Arial" panose="020B0604020202020204" pitchFamily="34" charset="0"/>
              <a:buChar char="•"/>
            </a:pPr>
            <a:r>
              <a:rPr lang="en-US" sz="1900" b="0" i="0" dirty="0">
                <a:solidFill>
                  <a:srgbClr val="333333"/>
                </a:solidFill>
                <a:effectLst/>
                <a:latin typeface="Garamond" panose="02020404030301010803" pitchFamily="18" charset="0"/>
              </a:rPr>
              <a:t>From Double X to Five Oh One.</a:t>
            </a:r>
          </a:p>
          <a:p>
            <a:pPr marL="342900" indent="-342900" algn="l">
              <a:buFont typeface="Arial" panose="020B0604020202020204" pitchFamily="34" charset="0"/>
              <a:buChar char="•"/>
            </a:pPr>
            <a:r>
              <a:rPr lang="en-US" sz="1900" b="0" i="0" dirty="0">
                <a:solidFill>
                  <a:srgbClr val="333333"/>
                </a:solidFill>
                <a:effectLst/>
                <a:latin typeface="Garamond" panose="02020404030301010803" pitchFamily="18" charset="0"/>
              </a:rPr>
              <a:t>The original “XX” blue jean is given its iconic lot number 501®.</a:t>
            </a:r>
          </a:p>
          <a:p>
            <a:endParaRPr lang="en-US" sz="1900" dirty="0">
              <a:latin typeface="Garamond" panose="02020404030301010803" pitchFamily="18" charset="0"/>
            </a:endParaRPr>
          </a:p>
        </p:txBody>
      </p:sp>
    </p:spTree>
    <p:extLst>
      <p:ext uri="{BB962C8B-B14F-4D97-AF65-F5344CB8AC3E}">
        <p14:creationId xmlns:p14="http://schemas.microsoft.com/office/powerpoint/2010/main" val="19111411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Custom 38">
      <a:dk1>
        <a:sysClr val="windowText" lastClr="000000"/>
      </a:dk1>
      <a:lt1>
        <a:sysClr val="window" lastClr="FFFFFF"/>
      </a:lt1>
      <a:dk2>
        <a:srgbClr val="505046"/>
      </a:dk2>
      <a:lt2>
        <a:srgbClr val="EEECE1"/>
      </a:lt2>
      <a:accent1>
        <a:srgbClr val="EE462D"/>
      </a:accent1>
      <a:accent2>
        <a:srgbClr val="595A85"/>
      </a:accent2>
      <a:accent3>
        <a:srgbClr val="8D6F5B"/>
      </a:accent3>
      <a:accent4>
        <a:srgbClr val="FABD2F"/>
      </a:accent4>
      <a:accent5>
        <a:srgbClr val="AF8073"/>
      </a:accent5>
      <a:accent6>
        <a:srgbClr val="787880"/>
      </a:accent6>
      <a:hlink>
        <a:srgbClr val="CC8D00"/>
      </a:hlink>
      <a:folHlink>
        <a:srgbClr val="82829E"/>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A34B9AE-80F6-4678-85A4-880061DED1A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992CA1C-6A19-4552-92F5-FFD773A3A084}">
  <ds:schemaRefs>
    <ds:schemaRef ds:uri="http://schemas.microsoft.com/sharepoint/v3/contenttype/forms"/>
  </ds:schemaRefs>
</ds:datastoreItem>
</file>

<file path=customXml/itemProps3.xml><?xml version="1.0" encoding="utf-8"?>
<ds:datastoreItem xmlns:ds="http://schemas.openxmlformats.org/officeDocument/2006/customXml" ds:itemID="{7D3B4769-201C-40A7-9F3E-7228E894FF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{C60CAD85-AD11-401B-B770-744909D5E3E7}tf56410444_wac</Template>
  <TotalTime>0</TotalTime>
  <Words>1942</Words>
  <Application>Microsoft Office PowerPoint</Application>
  <PresentationFormat>Widescreen</PresentationFormat>
  <Paragraphs>80</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Avenir Next LT Pro</vt:lpstr>
      <vt:lpstr>Avenir Next LT Pro Light</vt:lpstr>
      <vt:lpstr>Garamond</vt:lpstr>
      <vt:lpstr>GreyCliff</vt:lpstr>
      <vt:lpstr>SavonVTI</vt:lpstr>
      <vt:lpstr>THE HISTORY AND SUCCESS OF “LEVIS” BY</vt:lpstr>
      <vt:lpstr>STORY OF YEAR - 1853</vt:lpstr>
      <vt:lpstr>PowerPoint Presentation</vt:lpstr>
      <vt:lpstr>STORY OF YEAR - 1872</vt:lpstr>
      <vt:lpstr>STORY OF YEAR - 1873</vt:lpstr>
      <vt:lpstr>PowerPoint Presentation</vt:lpstr>
      <vt:lpstr>PowerPoint Presentation</vt:lpstr>
      <vt:lpstr>STORY OF YEAR - 1886</vt:lpstr>
      <vt:lpstr>STORY OF YEAR - 1890</vt:lpstr>
      <vt:lpstr>STORY OF YEAR - 1895</vt:lpstr>
      <vt:lpstr>STORY OF YEAR - 1934</vt:lpstr>
      <vt:lpstr>PowerPoint Presentation</vt:lpstr>
      <vt:lpstr>PowerPoint Presentation</vt:lpstr>
      <vt:lpstr>STORY OF YEAR - 1936</vt:lpstr>
      <vt:lpstr>STORY OF YEAR - 1965</vt:lpstr>
      <vt:lpstr>STORY OF YEAR - 1965</vt:lpstr>
      <vt:lpstr>STORY OF YEAR - 1986</vt:lpstr>
      <vt:lpstr>STORY OF YEAR - 1991</vt:lpstr>
      <vt:lpstr>STORY OF YEAR - 2003</vt:lpstr>
      <vt:lpstr>STORY OF YEAR - 2013</vt:lpstr>
      <vt:lpstr>STORY OF YEAR - 2015</vt:lpstr>
      <vt:lpstr>STORY OF YEAR - 2015</vt:lpstr>
      <vt:lpstr>STORY OF YEAR - 2016</vt:lpstr>
      <vt:lpstr>STORY OF YEAR - 2017</vt:lpstr>
      <vt:lpstr>STORY OF YEAR - 2018</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2020-09-02T15:27:44Z</dcterms:created>
  <dcterms:modified xsi:type="dcterms:W3CDTF">2020-09-02T17:52:40Z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